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463" r:id="rId2"/>
    <p:sldId id="408" r:id="rId3"/>
    <p:sldId id="323" r:id="rId4"/>
    <p:sldId id="502" r:id="rId5"/>
    <p:sldId id="465" r:id="rId6"/>
    <p:sldId id="466" r:id="rId7"/>
    <p:sldId id="501" r:id="rId8"/>
    <p:sldId id="448" r:id="rId9"/>
    <p:sldId id="450" r:id="rId10"/>
    <p:sldId id="449" r:id="rId11"/>
    <p:sldId id="330" r:id="rId12"/>
    <p:sldId id="473" r:id="rId13"/>
    <p:sldId id="332" r:id="rId14"/>
    <p:sldId id="474" r:id="rId15"/>
    <p:sldId id="475" r:id="rId16"/>
    <p:sldId id="476" r:id="rId17"/>
    <p:sldId id="498" r:id="rId18"/>
    <p:sldId id="492" r:id="rId19"/>
    <p:sldId id="470" r:id="rId20"/>
    <p:sldId id="336" r:id="rId21"/>
    <p:sldId id="337" r:id="rId22"/>
    <p:sldId id="338" r:id="rId23"/>
    <p:sldId id="493" r:id="rId24"/>
    <p:sldId id="478" r:id="rId25"/>
    <p:sldId id="472" r:id="rId26"/>
    <p:sldId id="455" r:id="rId27"/>
    <p:sldId id="411" r:id="rId28"/>
    <p:sldId id="456" r:id="rId29"/>
    <p:sldId id="499" r:id="rId30"/>
    <p:sldId id="496" r:id="rId31"/>
    <p:sldId id="484" r:id="rId32"/>
    <p:sldId id="485" r:id="rId33"/>
    <p:sldId id="486" r:id="rId34"/>
    <p:sldId id="489" r:id="rId35"/>
    <p:sldId id="497" r:id="rId36"/>
    <p:sldId id="483" r:id="rId37"/>
    <p:sldId id="439" r:id="rId38"/>
    <p:sldId id="398" r:id="rId39"/>
    <p:sldId id="460" r:id="rId40"/>
    <p:sldId id="467" r:id="rId41"/>
    <p:sldId id="468" r:id="rId42"/>
    <p:sldId id="469" r:id="rId43"/>
    <p:sldId id="402" r:id="rId44"/>
    <p:sldId id="429" r:id="rId45"/>
  </p:sldIdLst>
  <p:sldSz cx="9144000" cy="6858000" type="screen4x3"/>
  <p:notesSz cx="6858000" cy="91074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FFFF"/>
    <a:srgbClr val="CCFF99"/>
    <a:srgbClr val="CC0000"/>
    <a:srgbClr val="FF3300"/>
    <a:srgbClr val="FF9900"/>
    <a:srgbClr val="990000"/>
    <a:srgbClr val="0670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2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image" Target="../media/image39.png"/><Relationship Id="rId2" Type="http://schemas.openxmlformats.org/officeDocument/2006/relationships/image" Target="../media/image4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image" Target="../media/image39.png"/><Relationship Id="rId2" Type="http://schemas.openxmlformats.org/officeDocument/2006/relationships/image" Target="../media/image4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67CE9A-2493-4E56-8F6D-84C014A28931}" type="doc">
      <dgm:prSet loTypeId="urn:microsoft.com/office/officeart/2005/8/layout/hList7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AC5957-4583-45C7-88EC-5CD8EE221615}">
      <dgm:prSet custT="1"/>
      <dgm:spPr/>
      <dgm:t>
        <a:bodyPr/>
        <a:lstStyle/>
        <a:p>
          <a:pPr rtl="0"/>
          <a:r>
            <a:rPr lang="en-US" sz="1800" b="1" dirty="0" smtClean="0">
              <a:solidFill>
                <a:schemeClr val="accent6">
                  <a:lumMod val="75000"/>
                </a:schemeClr>
              </a:solidFill>
            </a:rPr>
            <a:t>The outcomes of your work are none of your business</a:t>
          </a:r>
          <a:endParaRPr lang="en-US" sz="1800" dirty="0">
            <a:solidFill>
              <a:schemeClr val="accent6">
                <a:lumMod val="75000"/>
              </a:schemeClr>
            </a:solidFill>
          </a:endParaRPr>
        </a:p>
      </dgm:t>
    </dgm:pt>
    <dgm:pt modelId="{3623FA8C-A329-4818-8C3A-154975CAC68C}" type="parTrans" cxnId="{13A5FC27-4DDC-449C-88F0-59C556340770}">
      <dgm:prSet/>
      <dgm:spPr/>
      <dgm:t>
        <a:bodyPr/>
        <a:lstStyle/>
        <a:p>
          <a:endParaRPr lang="en-US"/>
        </a:p>
      </dgm:t>
    </dgm:pt>
    <dgm:pt modelId="{5FF8C7E9-2F51-44CF-B5F2-94FA39BBE488}" type="sibTrans" cxnId="{13A5FC27-4DDC-449C-88F0-59C556340770}">
      <dgm:prSet/>
      <dgm:spPr/>
      <dgm:t>
        <a:bodyPr/>
        <a:lstStyle/>
        <a:p>
          <a:endParaRPr lang="en-US"/>
        </a:p>
      </dgm:t>
    </dgm:pt>
    <dgm:pt modelId="{358DEEFF-F4F2-439E-BE23-BD0A415C2026}">
      <dgm:prSet custT="1"/>
      <dgm:spPr/>
      <dgm:t>
        <a:bodyPr/>
        <a:lstStyle/>
        <a:p>
          <a:pPr rtl="0"/>
          <a:endParaRPr lang="en-US" sz="1400" b="1" dirty="0" smtClean="0">
            <a:solidFill>
              <a:schemeClr val="accent6">
                <a:lumMod val="75000"/>
              </a:schemeClr>
            </a:solidFill>
          </a:endParaRPr>
        </a:p>
        <a:p>
          <a:pPr rtl="0"/>
          <a:r>
            <a:rPr lang="en-US" sz="1400" b="1" dirty="0" smtClean="0">
              <a:solidFill>
                <a:schemeClr val="accent6">
                  <a:lumMod val="75000"/>
                </a:schemeClr>
              </a:solidFill>
            </a:rPr>
            <a:t>Because you are a (professional) caregiver You are entitled to nothing beyond the opportunity to engage your covenant and practice your principles</a:t>
          </a:r>
          <a:endParaRPr lang="en-US" sz="1400" dirty="0">
            <a:solidFill>
              <a:schemeClr val="accent6">
                <a:lumMod val="75000"/>
              </a:schemeClr>
            </a:solidFill>
          </a:endParaRPr>
        </a:p>
      </dgm:t>
    </dgm:pt>
    <dgm:pt modelId="{6EFDBA58-CACC-46B4-98B4-CDE1BE68D963}" type="parTrans" cxnId="{A22F7175-9C98-4A24-A002-DC90660D1FC4}">
      <dgm:prSet/>
      <dgm:spPr/>
      <dgm:t>
        <a:bodyPr/>
        <a:lstStyle/>
        <a:p>
          <a:endParaRPr lang="en-US"/>
        </a:p>
      </dgm:t>
    </dgm:pt>
    <dgm:pt modelId="{61466195-2401-4233-B286-9E5186D8D9E9}" type="sibTrans" cxnId="{A22F7175-9C98-4A24-A002-DC90660D1FC4}">
      <dgm:prSet/>
      <dgm:spPr/>
      <dgm:t>
        <a:bodyPr/>
        <a:lstStyle/>
        <a:p>
          <a:endParaRPr lang="en-US"/>
        </a:p>
      </dgm:t>
    </dgm:pt>
    <dgm:pt modelId="{97C3FF89-3C23-4C80-8E34-BDB3F785819B}">
      <dgm:prSet custT="1"/>
      <dgm:spPr/>
      <dgm:t>
        <a:bodyPr/>
        <a:lstStyle/>
        <a:p>
          <a:pPr rtl="0"/>
          <a:r>
            <a:rPr lang="en-US" sz="1800" b="1" dirty="0" smtClean="0">
              <a:solidFill>
                <a:schemeClr val="accent6">
                  <a:lumMod val="75000"/>
                </a:schemeClr>
              </a:solidFill>
            </a:rPr>
            <a:t>Your workplace is for practicing your Covenant and your Code of Honor.  Period.</a:t>
          </a:r>
          <a:endParaRPr lang="en-US" sz="1800" dirty="0">
            <a:solidFill>
              <a:schemeClr val="accent6">
                <a:lumMod val="75000"/>
              </a:schemeClr>
            </a:solidFill>
          </a:endParaRPr>
        </a:p>
      </dgm:t>
    </dgm:pt>
    <dgm:pt modelId="{5381C069-8FF2-4847-AE07-B16CEF9A1C7F}" type="parTrans" cxnId="{30946A03-466D-4064-A128-E94E47D98864}">
      <dgm:prSet/>
      <dgm:spPr/>
      <dgm:t>
        <a:bodyPr/>
        <a:lstStyle/>
        <a:p>
          <a:endParaRPr lang="en-US"/>
        </a:p>
      </dgm:t>
    </dgm:pt>
    <dgm:pt modelId="{A9F3DFCC-52FA-4EC8-8EEB-69837698BBE7}" type="sibTrans" cxnId="{30946A03-466D-4064-A128-E94E47D98864}">
      <dgm:prSet/>
      <dgm:spPr/>
      <dgm:t>
        <a:bodyPr/>
        <a:lstStyle/>
        <a:p>
          <a:endParaRPr lang="en-US"/>
        </a:p>
      </dgm:t>
    </dgm:pt>
    <dgm:pt modelId="{A1EDB655-5AEC-435E-99AD-E02C54A563DD}">
      <dgm:prSet custT="1"/>
      <dgm:spPr/>
      <dgm:t>
        <a:bodyPr/>
        <a:lstStyle/>
        <a:p>
          <a:pPr rtl="0"/>
          <a:r>
            <a:rPr lang="en-US" sz="1600" b="1" dirty="0" smtClean="0">
              <a:solidFill>
                <a:schemeClr val="accent6">
                  <a:lumMod val="75000"/>
                </a:schemeClr>
              </a:solidFill>
            </a:rPr>
            <a:t>Your workplace is always going to demand more from you than you can give…and never be satisfied with what you offer. </a:t>
          </a:r>
          <a:endParaRPr lang="en-US" sz="1600" b="1" dirty="0">
            <a:solidFill>
              <a:schemeClr val="accent6">
                <a:lumMod val="75000"/>
              </a:schemeClr>
            </a:solidFill>
          </a:endParaRPr>
        </a:p>
      </dgm:t>
    </dgm:pt>
    <dgm:pt modelId="{B7B7BBA4-C123-4F8E-A135-425C6B6DF9AE}" type="parTrans" cxnId="{216C3BA8-4B24-47D8-9969-60320F81862C}">
      <dgm:prSet/>
      <dgm:spPr/>
      <dgm:t>
        <a:bodyPr/>
        <a:lstStyle/>
        <a:p>
          <a:endParaRPr lang="en-US"/>
        </a:p>
      </dgm:t>
    </dgm:pt>
    <dgm:pt modelId="{F4809FC2-41F2-4E7B-A288-CCBBCA71D034}" type="sibTrans" cxnId="{216C3BA8-4B24-47D8-9969-60320F81862C}">
      <dgm:prSet/>
      <dgm:spPr/>
      <dgm:t>
        <a:bodyPr/>
        <a:lstStyle/>
        <a:p>
          <a:endParaRPr lang="en-US"/>
        </a:p>
      </dgm:t>
    </dgm:pt>
    <dgm:pt modelId="{B8C558ED-8150-4719-8E66-E78D11AA4F23}" type="pres">
      <dgm:prSet presAssocID="{4467CE9A-2493-4E56-8F6D-84C014A2893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4EF939-8953-44AE-A832-64BCB60B6F4E}" type="pres">
      <dgm:prSet presAssocID="{4467CE9A-2493-4E56-8F6D-84C014A28931}" presName="fgShape" presStyleLbl="fgShp" presStyleIdx="0" presStyleCnt="1" custLinFactNeighborX="-322" custLinFactNeighborY="27873"/>
      <dgm:spPr>
        <a:solidFill>
          <a:schemeClr val="accent5">
            <a:lumMod val="50000"/>
          </a:schemeClr>
        </a:solidFill>
      </dgm:spPr>
    </dgm:pt>
    <dgm:pt modelId="{DEF00854-B763-4897-AED0-4187832F72DF}" type="pres">
      <dgm:prSet presAssocID="{4467CE9A-2493-4E56-8F6D-84C014A28931}" presName="linComp" presStyleCnt="0"/>
      <dgm:spPr/>
    </dgm:pt>
    <dgm:pt modelId="{4A2B5DCE-D73E-4DE3-9A6E-1DEA9CD95091}" type="pres">
      <dgm:prSet presAssocID="{3CAC5957-4583-45C7-88EC-5CD8EE221615}" presName="compNode" presStyleCnt="0"/>
      <dgm:spPr/>
    </dgm:pt>
    <dgm:pt modelId="{340801EF-00B9-444B-8966-AE50E9B1D311}" type="pres">
      <dgm:prSet presAssocID="{3CAC5957-4583-45C7-88EC-5CD8EE221615}" presName="bkgdShape" presStyleLbl="node1" presStyleIdx="0" presStyleCnt="4"/>
      <dgm:spPr/>
      <dgm:t>
        <a:bodyPr/>
        <a:lstStyle/>
        <a:p>
          <a:endParaRPr lang="en-US"/>
        </a:p>
      </dgm:t>
    </dgm:pt>
    <dgm:pt modelId="{6D639FED-C3D6-409B-8262-D35A5C9EFBB2}" type="pres">
      <dgm:prSet presAssocID="{3CAC5957-4583-45C7-88EC-5CD8EE221615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B2F445-E8D7-4955-98C6-756EA4EC124C}" type="pres">
      <dgm:prSet presAssocID="{3CAC5957-4583-45C7-88EC-5CD8EE221615}" presName="invisiNode" presStyleLbl="node1" presStyleIdx="0" presStyleCnt="4"/>
      <dgm:spPr/>
    </dgm:pt>
    <dgm:pt modelId="{C6C7865E-5AF4-455B-9BA7-BA4BC8FD6941}" type="pres">
      <dgm:prSet presAssocID="{3CAC5957-4583-45C7-88EC-5CD8EE221615}" presName="imagNode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2F04C24-4265-4392-A412-772E10007115}" type="pres">
      <dgm:prSet presAssocID="{5FF8C7E9-2F51-44CF-B5F2-94FA39BBE48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400DA16-9B10-4289-B7CE-CA4D2DC22C76}" type="pres">
      <dgm:prSet presAssocID="{358DEEFF-F4F2-439E-BE23-BD0A415C2026}" presName="compNode" presStyleCnt="0"/>
      <dgm:spPr/>
    </dgm:pt>
    <dgm:pt modelId="{C423E553-8C4B-42E0-B135-12B03A417E3A}" type="pres">
      <dgm:prSet presAssocID="{358DEEFF-F4F2-439E-BE23-BD0A415C2026}" presName="bkgdShape" presStyleLbl="node1" presStyleIdx="1" presStyleCnt="4"/>
      <dgm:spPr/>
      <dgm:t>
        <a:bodyPr/>
        <a:lstStyle/>
        <a:p>
          <a:endParaRPr lang="en-US"/>
        </a:p>
      </dgm:t>
    </dgm:pt>
    <dgm:pt modelId="{9BC5E92A-7E55-4A77-9AF1-602E2CE69CCE}" type="pres">
      <dgm:prSet presAssocID="{358DEEFF-F4F2-439E-BE23-BD0A415C2026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D4F102-A405-4F88-A30A-CFFC5F962B86}" type="pres">
      <dgm:prSet presAssocID="{358DEEFF-F4F2-439E-BE23-BD0A415C2026}" presName="invisiNode" presStyleLbl="node1" presStyleIdx="1" presStyleCnt="4"/>
      <dgm:spPr/>
    </dgm:pt>
    <dgm:pt modelId="{DDD657CF-0C54-45D2-B7F7-0CA68E299F57}" type="pres">
      <dgm:prSet presAssocID="{358DEEFF-F4F2-439E-BE23-BD0A415C2026}" presName="imagNode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43D0905-E94F-4316-B06C-79738359E5BF}" type="pres">
      <dgm:prSet presAssocID="{61466195-2401-4233-B286-9E5186D8D9E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2420E1C-C6CE-4ED6-BC57-7A69FA83C038}" type="pres">
      <dgm:prSet presAssocID="{97C3FF89-3C23-4C80-8E34-BDB3F785819B}" presName="compNode" presStyleCnt="0"/>
      <dgm:spPr/>
    </dgm:pt>
    <dgm:pt modelId="{9141CCC6-AFB6-44D0-B12F-2AE56EFA9AAA}" type="pres">
      <dgm:prSet presAssocID="{97C3FF89-3C23-4C80-8E34-BDB3F785819B}" presName="bkgdShape" presStyleLbl="node1" presStyleIdx="2" presStyleCnt="4"/>
      <dgm:spPr/>
      <dgm:t>
        <a:bodyPr/>
        <a:lstStyle/>
        <a:p>
          <a:endParaRPr lang="en-US"/>
        </a:p>
      </dgm:t>
    </dgm:pt>
    <dgm:pt modelId="{4DC7DBFE-36E5-4C4A-9658-EDB77627D0A2}" type="pres">
      <dgm:prSet presAssocID="{97C3FF89-3C23-4C80-8E34-BDB3F785819B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5CA020-FFB7-461B-82BD-4CB79286F38F}" type="pres">
      <dgm:prSet presAssocID="{97C3FF89-3C23-4C80-8E34-BDB3F785819B}" presName="invisiNode" presStyleLbl="node1" presStyleIdx="2" presStyleCnt="4"/>
      <dgm:spPr/>
    </dgm:pt>
    <dgm:pt modelId="{CEAC2277-18D8-4872-A25E-0C2CABDFA5BD}" type="pres">
      <dgm:prSet presAssocID="{97C3FF89-3C23-4C80-8E34-BDB3F785819B}" presName="imagNode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51E3107-2CBA-4988-A14E-F83305561774}" type="pres">
      <dgm:prSet presAssocID="{A9F3DFCC-52FA-4EC8-8EEB-69837698BBE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5D4686A-6353-4055-B841-8366AADA6A3A}" type="pres">
      <dgm:prSet presAssocID="{A1EDB655-5AEC-435E-99AD-E02C54A563DD}" presName="compNode" presStyleCnt="0"/>
      <dgm:spPr/>
    </dgm:pt>
    <dgm:pt modelId="{65242BF2-ADB9-44CE-ADF9-747E6F3ADAF9}" type="pres">
      <dgm:prSet presAssocID="{A1EDB655-5AEC-435E-99AD-E02C54A563DD}" presName="bkgdShape" presStyleLbl="node1" presStyleIdx="3" presStyleCnt="4"/>
      <dgm:spPr/>
      <dgm:t>
        <a:bodyPr/>
        <a:lstStyle/>
        <a:p>
          <a:endParaRPr lang="en-US"/>
        </a:p>
      </dgm:t>
    </dgm:pt>
    <dgm:pt modelId="{F9AFB865-444A-4386-8BB1-86ADF74054A3}" type="pres">
      <dgm:prSet presAssocID="{A1EDB655-5AEC-435E-99AD-E02C54A563DD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6ED1B4-99DB-42F5-9D43-E4FFCFEAC3EE}" type="pres">
      <dgm:prSet presAssocID="{A1EDB655-5AEC-435E-99AD-E02C54A563DD}" presName="invisiNode" presStyleLbl="node1" presStyleIdx="3" presStyleCnt="4"/>
      <dgm:spPr/>
    </dgm:pt>
    <dgm:pt modelId="{1324A68D-DE9A-42C1-BA96-5ECFA66E8D6A}" type="pres">
      <dgm:prSet presAssocID="{A1EDB655-5AEC-435E-99AD-E02C54A563DD}" presName="imagNode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13A5FC27-4DDC-449C-88F0-59C556340770}" srcId="{4467CE9A-2493-4E56-8F6D-84C014A28931}" destId="{3CAC5957-4583-45C7-88EC-5CD8EE221615}" srcOrd="0" destOrd="0" parTransId="{3623FA8C-A329-4818-8C3A-154975CAC68C}" sibTransId="{5FF8C7E9-2F51-44CF-B5F2-94FA39BBE488}"/>
    <dgm:cxn modelId="{216C3BA8-4B24-47D8-9969-60320F81862C}" srcId="{4467CE9A-2493-4E56-8F6D-84C014A28931}" destId="{A1EDB655-5AEC-435E-99AD-E02C54A563DD}" srcOrd="3" destOrd="0" parTransId="{B7B7BBA4-C123-4F8E-A135-425C6B6DF9AE}" sibTransId="{F4809FC2-41F2-4E7B-A288-CCBBCA71D034}"/>
    <dgm:cxn modelId="{FEC2AD9E-0CE6-4568-AE34-A7D0F95BF7BD}" type="presOf" srcId="{97C3FF89-3C23-4C80-8E34-BDB3F785819B}" destId="{9141CCC6-AFB6-44D0-B12F-2AE56EFA9AAA}" srcOrd="0" destOrd="0" presId="urn:microsoft.com/office/officeart/2005/8/layout/hList7#3"/>
    <dgm:cxn modelId="{71313BF2-1F89-48FF-BDC3-CFBCCA7188A3}" type="presOf" srcId="{A1EDB655-5AEC-435E-99AD-E02C54A563DD}" destId="{F9AFB865-444A-4386-8BB1-86ADF74054A3}" srcOrd="1" destOrd="0" presId="urn:microsoft.com/office/officeart/2005/8/layout/hList7#3"/>
    <dgm:cxn modelId="{B685613E-D5E1-4EAF-AAB3-9FF77C1FFF7B}" type="presOf" srcId="{61466195-2401-4233-B286-9E5186D8D9E9}" destId="{443D0905-E94F-4316-B06C-79738359E5BF}" srcOrd="0" destOrd="0" presId="urn:microsoft.com/office/officeart/2005/8/layout/hList7#3"/>
    <dgm:cxn modelId="{06B9B9D7-037C-45E0-A86C-37A9997A4CEF}" type="presOf" srcId="{358DEEFF-F4F2-439E-BE23-BD0A415C2026}" destId="{9BC5E92A-7E55-4A77-9AF1-602E2CE69CCE}" srcOrd="1" destOrd="0" presId="urn:microsoft.com/office/officeart/2005/8/layout/hList7#3"/>
    <dgm:cxn modelId="{FFA3DD04-0788-4C43-87CF-6942BC4B5758}" type="presOf" srcId="{3CAC5957-4583-45C7-88EC-5CD8EE221615}" destId="{6D639FED-C3D6-409B-8262-D35A5C9EFBB2}" srcOrd="1" destOrd="0" presId="urn:microsoft.com/office/officeart/2005/8/layout/hList7#3"/>
    <dgm:cxn modelId="{B0F00839-4CE6-4E32-81C2-276417739087}" type="presOf" srcId="{5FF8C7E9-2F51-44CF-B5F2-94FA39BBE488}" destId="{82F04C24-4265-4392-A412-772E10007115}" srcOrd="0" destOrd="0" presId="urn:microsoft.com/office/officeart/2005/8/layout/hList7#3"/>
    <dgm:cxn modelId="{74623F54-B558-4DCB-A55A-0C9DD7E15718}" type="presOf" srcId="{97C3FF89-3C23-4C80-8E34-BDB3F785819B}" destId="{4DC7DBFE-36E5-4C4A-9658-EDB77627D0A2}" srcOrd="1" destOrd="0" presId="urn:microsoft.com/office/officeart/2005/8/layout/hList7#3"/>
    <dgm:cxn modelId="{8C7576E0-6016-4F43-9465-E4781AC82FD9}" type="presOf" srcId="{4467CE9A-2493-4E56-8F6D-84C014A28931}" destId="{B8C558ED-8150-4719-8E66-E78D11AA4F23}" srcOrd="0" destOrd="0" presId="urn:microsoft.com/office/officeart/2005/8/layout/hList7#3"/>
    <dgm:cxn modelId="{527C6888-9BFC-43E6-9255-A56AB30D00F2}" type="presOf" srcId="{A1EDB655-5AEC-435E-99AD-E02C54A563DD}" destId="{65242BF2-ADB9-44CE-ADF9-747E6F3ADAF9}" srcOrd="0" destOrd="0" presId="urn:microsoft.com/office/officeart/2005/8/layout/hList7#3"/>
    <dgm:cxn modelId="{A22F7175-9C98-4A24-A002-DC90660D1FC4}" srcId="{4467CE9A-2493-4E56-8F6D-84C014A28931}" destId="{358DEEFF-F4F2-439E-BE23-BD0A415C2026}" srcOrd="1" destOrd="0" parTransId="{6EFDBA58-CACC-46B4-98B4-CDE1BE68D963}" sibTransId="{61466195-2401-4233-B286-9E5186D8D9E9}"/>
    <dgm:cxn modelId="{027A4A0E-4CD9-4431-A21F-4DFB8C80800A}" type="presOf" srcId="{A9F3DFCC-52FA-4EC8-8EEB-69837698BBE7}" destId="{C51E3107-2CBA-4988-A14E-F83305561774}" srcOrd="0" destOrd="0" presId="urn:microsoft.com/office/officeart/2005/8/layout/hList7#3"/>
    <dgm:cxn modelId="{AC0913AD-D087-441E-A401-3C6AD609137E}" type="presOf" srcId="{358DEEFF-F4F2-439E-BE23-BD0A415C2026}" destId="{C423E553-8C4B-42E0-B135-12B03A417E3A}" srcOrd="0" destOrd="0" presId="urn:microsoft.com/office/officeart/2005/8/layout/hList7#3"/>
    <dgm:cxn modelId="{30946A03-466D-4064-A128-E94E47D98864}" srcId="{4467CE9A-2493-4E56-8F6D-84C014A28931}" destId="{97C3FF89-3C23-4C80-8E34-BDB3F785819B}" srcOrd="2" destOrd="0" parTransId="{5381C069-8FF2-4847-AE07-B16CEF9A1C7F}" sibTransId="{A9F3DFCC-52FA-4EC8-8EEB-69837698BBE7}"/>
    <dgm:cxn modelId="{AD7E78AD-7FED-4C3E-A4B1-BA4E7ECBA54D}" type="presOf" srcId="{3CAC5957-4583-45C7-88EC-5CD8EE221615}" destId="{340801EF-00B9-444B-8966-AE50E9B1D311}" srcOrd="0" destOrd="0" presId="urn:microsoft.com/office/officeart/2005/8/layout/hList7#3"/>
    <dgm:cxn modelId="{4D175EE1-CE52-4757-ABE4-CBEFAF5EA3F2}" type="presParOf" srcId="{B8C558ED-8150-4719-8E66-E78D11AA4F23}" destId="{4C4EF939-8953-44AE-A832-64BCB60B6F4E}" srcOrd="0" destOrd="0" presId="urn:microsoft.com/office/officeart/2005/8/layout/hList7#3"/>
    <dgm:cxn modelId="{85688EE4-3708-43FE-BD7B-C8E9B6F1CEC8}" type="presParOf" srcId="{B8C558ED-8150-4719-8E66-E78D11AA4F23}" destId="{DEF00854-B763-4897-AED0-4187832F72DF}" srcOrd="1" destOrd="0" presId="urn:microsoft.com/office/officeart/2005/8/layout/hList7#3"/>
    <dgm:cxn modelId="{1795077F-DBA1-43A4-8635-6CCD2073D436}" type="presParOf" srcId="{DEF00854-B763-4897-AED0-4187832F72DF}" destId="{4A2B5DCE-D73E-4DE3-9A6E-1DEA9CD95091}" srcOrd="0" destOrd="0" presId="urn:microsoft.com/office/officeart/2005/8/layout/hList7#3"/>
    <dgm:cxn modelId="{B85C4DE0-9BBD-4A70-85DA-D3355565E44B}" type="presParOf" srcId="{4A2B5DCE-D73E-4DE3-9A6E-1DEA9CD95091}" destId="{340801EF-00B9-444B-8966-AE50E9B1D311}" srcOrd="0" destOrd="0" presId="urn:microsoft.com/office/officeart/2005/8/layout/hList7#3"/>
    <dgm:cxn modelId="{8CCE3CD1-63F3-4E3A-951E-A4A904492AFC}" type="presParOf" srcId="{4A2B5DCE-D73E-4DE3-9A6E-1DEA9CD95091}" destId="{6D639FED-C3D6-409B-8262-D35A5C9EFBB2}" srcOrd="1" destOrd="0" presId="urn:microsoft.com/office/officeart/2005/8/layout/hList7#3"/>
    <dgm:cxn modelId="{C1D70B9C-11D7-4371-B935-D09A49491BF6}" type="presParOf" srcId="{4A2B5DCE-D73E-4DE3-9A6E-1DEA9CD95091}" destId="{CDB2F445-E8D7-4955-98C6-756EA4EC124C}" srcOrd="2" destOrd="0" presId="urn:microsoft.com/office/officeart/2005/8/layout/hList7#3"/>
    <dgm:cxn modelId="{014FE794-7C8F-469C-A107-C79BA1729202}" type="presParOf" srcId="{4A2B5DCE-D73E-4DE3-9A6E-1DEA9CD95091}" destId="{C6C7865E-5AF4-455B-9BA7-BA4BC8FD6941}" srcOrd="3" destOrd="0" presId="urn:microsoft.com/office/officeart/2005/8/layout/hList7#3"/>
    <dgm:cxn modelId="{04F7BB29-8B9F-4121-9D14-D49C26B08411}" type="presParOf" srcId="{DEF00854-B763-4897-AED0-4187832F72DF}" destId="{82F04C24-4265-4392-A412-772E10007115}" srcOrd="1" destOrd="0" presId="urn:microsoft.com/office/officeart/2005/8/layout/hList7#3"/>
    <dgm:cxn modelId="{CF256C28-F922-4215-8411-FBEEC48836D6}" type="presParOf" srcId="{DEF00854-B763-4897-AED0-4187832F72DF}" destId="{2400DA16-9B10-4289-B7CE-CA4D2DC22C76}" srcOrd="2" destOrd="0" presId="urn:microsoft.com/office/officeart/2005/8/layout/hList7#3"/>
    <dgm:cxn modelId="{61F37D8A-FF1E-49C7-8D1E-4455F35E8C4E}" type="presParOf" srcId="{2400DA16-9B10-4289-B7CE-CA4D2DC22C76}" destId="{C423E553-8C4B-42E0-B135-12B03A417E3A}" srcOrd="0" destOrd="0" presId="urn:microsoft.com/office/officeart/2005/8/layout/hList7#3"/>
    <dgm:cxn modelId="{3AE31BBE-FE1B-43B6-B989-807404B53629}" type="presParOf" srcId="{2400DA16-9B10-4289-B7CE-CA4D2DC22C76}" destId="{9BC5E92A-7E55-4A77-9AF1-602E2CE69CCE}" srcOrd="1" destOrd="0" presId="urn:microsoft.com/office/officeart/2005/8/layout/hList7#3"/>
    <dgm:cxn modelId="{15EABADC-2809-4F76-897C-EFF05E10491B}" type="presParOf" srcId="{2400DA16-9B10-4289-B7CE-CA4D2DC22C76}" destId="{BED4F102-A405-4F88-A30A-CFFC5F962B86}" srcOrd="2" destOrd="0" presId="urn:microsoft.com/office/officeart/2005/8/layout/hList7#3"/>
    <dgm:cxn modelId="{FD447471-AC9D-4839-8494-D5C4DEE813C5}" type="presParOf" srcId="{2400DA16-9B10-4289-B7CE-CA4D2DC22C76}" destId="{DDD657CF-0C54-45D2-B7F7-0CA68E299F57}" srcOrd="3" destOrd="0" presId="urn:microsoft.com/office/officeart/2005/8/layout/hList7#3"/>
    <dgm:cxn modelId="{AB413C3F-8264-4B27-A591-3CFE7BDEB27D}" type="presParOf" srcId="{DEF00854-B763-4897-AED0-4187832F72DF}" destId="{443D0905-E94F-4316-B06C-79738359E5BF}" srcOrd="3" destOrd="0" presId="urn:microsoft.com/office/officeart/2005/8/layout/hList7#3"/>
    <dgm:cxn modelId="{A19738EF-120A-4294-A191-EE5AFE3D5000}" type="presParOf" srcId="{DEF00854-B763-4897-AED0-4187832F72DF}" destId="{72420E1C-C6CE-4ED6-BC57-7A69FA83C038}" srcOrd="4" destOrd="0" presId="urn:microsoft.com/office/officeart/2005/8/layout/hList7#3"/>
    <dgm:cxn modelId="{EF2B75C1-40C5-4D42-BD99-F5D020666D42}" type="presParOf" srcId="{72420E1C-C6CE-4ED6-BC57-7A69FA83C038}" destId="{9141CCC6-AFB6-44D0-B12F-2AE56EFA9AAA}" srcOrd="0" destOrd="0" presId="urn:microsoft.com/office/officeart/2005/8/layout/hList7#3"/>
    <dgm:cxn modelId="{7202E6C1-34A2-4E9E-9F37-5BEB4056F062}" type="presParOf" srcId="{72420E1C-C6CE-4ED6-BC57-7A69FA83C038}" destId="{4DC7DBFE-36E5-4C4A-9658-EDB77627D0A2}" srcOrd="1" destOrd="0" presId="urn:microsoft.com/office/officeart/2005/8/layout/hList7#3"/>
    <dgm:cxn modelId="{1A0DE9A3-D15E-476A-8ED6-4A9F47271DEE}" type="presParOf" srcId="{72420E1C-C6CE-4ED6-BC57-7A69FA83C038}" destId="{1F5CA020-FFB7-461B-82BD-4CB79286F38F}" srcOrd="2" destOrd="0" presId="urn:microsoft.com/office/officeart/2005/8/layout/hList7#3"/>
    <dgm:cxn modelId="{A115A79D-E3F7-4F5E-9D18-F1F27E07779C}" type="presParOf" srcId="{72420E1C-C6CE-4ED6-BC57-7A69FA83C038}" destId="{CEAC2277-18D8-4872-A25E-0C2CABDFA5BD}" srcOrd="3" destOrd="0" presId="urn:microsoft.com/office/officeart/2005/8/layout/hList7#3"/>
    <dgm:cxn modelId="{AB74463B-CD02-4FC5-B8F7-FA730BB35529}" type="presParOf" srcId="{DEF00854-B763-4897-AED0-4187832F72DF}" destId="{C51E3107-2CBA-4988-A14E-F83305561774}" srcOrd="5" destOrd="0" presId="urn:microsoft.com/office/officeart/2005/8/layout/hList7#3"/>
    <dgm:cxn modelId="{539F7413-BFBB-47CF-B829-0319A1979E40}" type="presParOf" srcId="{DEF00854-B763-4897-AED0-4187832F72DF}" destId="{55D4686A-6353-4055-B841-8366AADA6A3A}" srcOrd="6" destOrd="0" presId="urn:microsoft.com/office/officeart/2005/8/layout/hList7#3"/>
    <dgm:cxn modelId="{16CF52CA-1ECE-4FB2-892D-C83114D54A1A}" type="presParOf" srcId="{55D4686A-6353-4055-B841-8366AADA6A3A}" destId="{65242BF2-ADB9-44CE-ADF9-747E6F3ADAF9}" srcOrd="0" destOrd="0" presId="urn:microsoft.com/office/officeart/2005/8/layout/hList7#3"/>
    <dgm:cxn modelId="{842585B3-7D6F-4066-AB5B-F9DAFFF2EC0E}" type="presParOf" srcId="{55D4686A-6353-4055-B841-8366AADA6A3A}" destId="{F9AFB865-444A-4386-8BB1-86ADF74054A3}" srcOrd="1" destOrd="0" presId="urn:microsoft.com/office/officeart/2005/8/layout/hList7#3"/>
    <dgm:cxn modelId="{16D73319-EF94-430C-B1B6-2E0163D42858}" type="presParOf" srcId="{55D4686A-6353-4055-B841-8366AADA6A3A}" destId="{F46ED1B4-99DB-42F5-9D43-E4FFCFEAC3EE}" srcOrd="2" destOrd="0" presId="urn:microsoft.com/office/officeart/2005/8/layout/hList7#3"/>
    <dgm:cxn modelId="{0E686D67-50E9-4800-A7B8-AC25031C03A2}" type="presParOf" srcId="{55D4686A-6353-4055-B841-8366AADA6A3A}" destId="{1324A68D-DE9A-42C1-BA96-5ECFA66E8D6A}" srcOrd="3" destOrd="0" presId="urn:microsoft.com/office/officeart/2005/8/layout/hList7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0801EF-00B9-444B-8966-AE50E9B1D311}">
      <dsp:nvSpPr>
        <dsp:cNvPr id="0" name=""/>
        <dsp:cNvSpPr/>
      </dsp:nvSpPr>
      <dsp:spPr>
        <a:xfrm>
          <a:off x="1918" y="0"/>
          <a:ext cx="2011188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accent6">
                  <a:lumMod val="75000"/>
                </a:schemeClr>
              </a:solidFill>
            </a:rPr>
            <a:t>The outcomes of your work are none of your business</a:t>
          </a:r>
          <a:endParaRPr lang="en-US" sz="18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1918" y="1810385"/>
        <a:ext cx="2011188" cy="1810385"/>
      </dsp:txXfrm>
    </dsp:sp>
    <dsp:sp modelId="{C6C7865E-5AF4-455B-9BA7-BA4BC8FD6941}">
      <dsp:nvSpPr>
        <dsp:cNvPr id="0" name=""/>
        <dsp:cNvSpPr/>
      </dsp:nvSpPr>
      <dsp:spPr>
        <a:xfrm>
          <a:off x="253940" y="271557"/>
          <a:ext cx="1507145" cy="150714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23E553-8C4B-42E0-B135-12B03A417E3A}">
      <dsp:nvSpPr>
        <dsp:cNvPr id="0" name=""/>
        <dsp:cNvSpPr/>
      </dsp:nvSpPr>
      <dsp:spPr>
        <a:xfrm>
          <a:off x="2073443" y="0"/>
          <a:ext cx="2011188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 smtClean="0">
            <a:solidFill>
              <a:schemeClr val="accent6">
                <a:lumMod val="75000"/>
              </a:schemeClr>
            </a:solidFill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accent6">
                  <a:lumMod val="75000"/>
                </a:schemeClr>
              </a:solidFill>
            </a:rPr>
            <a:t>Because you are a (professional) caregiver You are entitled to nothing beyond the opportunity to engage your covenant and practice your principles</a:t>
          </a:r>
          <a:endParaRPr lang="en-US" sz="14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2073443" y="1810385"/>
        <a:ext cx="2011188" cy="1810385"/>
      </dsp:txXfrm>
    </dsp:sp>
    <dsp:sp modelId="{DDD657CF-0C54-45D2-B7F7-0CA68E299F57}">
      <dsp:nvSpPr>
        <dsp:cNvPr id="0" name=""/>
        <dsp:cNvSpPr/>
      </dsp:nvSpPr>
      <dsp:spPr>
        <a:xfrm>
          <a:off x="2325464" y="271557"/>
          <a:ext cx="1507145" cy="150714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41CCC6-AFB6-44D0-B12F-2AE56EFA9AAA}">
      <dsp:nvSpPr>
        <dsp:cNvPr id="0" name=""/>
        <dsp:cNvSpPr/>
      </dsp:nvSpPr>
      <dsp:spPr>
        <a:xfrm>
          <a:off x="4144967" y="0"/>
          <a:ext cx="2011188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accent6">
                  <a:lumMod val="75000"/>
                </a:schemeClr>
              </a:solidFill>
            </a:rPr>
            <a:t>Your workplace is for practicing your Covenant and your Code of Honor.  Period.</a:t>
          </a:r>
          <a:endParaRPr lang="en-US" sz="18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4144967" y="1810385"/>
        <a:ext cx="2011188" cy="1810385"/>
      </dsp:txXfrm>
    </dsp:sp>
    <dsp:sp modelId="{CEAC2277-18D8-4872-A25E-0C2CABDFA5BD}">
      <dsp:nvSpPr>
        <dsp:cNvPr id="0" name=""/>
        <dsp:cNvSpPr/>
      </dsp:nvSpPr>
      <dsp:spPr>
        <a:xfrm>
          <a:off x="4396989" y="271557"/>
          <a:ext cx="1507145" cy="150714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242BF2-ADB9-44CE-ADF9-747E6F3ADAF9}">
      <dsp:nvSpPr>
        <dsp:cNvPr id="0" name=""/>
        <dsp:cNvSpPr/>
      </dsp:nvSpPr>
      <dsp:spPr>
        <a:xfrm>
          <a:off x="6216492" y="0"/>
          <a:ext cx="2011188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accent6">
                  <a:lumMod val="75000"/>
                </a:schemeClr>
              </a:solidFill>
            </a:rPr>
            <a:t>Your workplace is always going to demand more from you than you can give…and never be satisfied with what you offer. </a:t>
          </a:r>
          <a:endParaRPr lang="en-US" sz="16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6216492" y="1810385"/>
        <a:ext cx="2011188" cy="1810385"/>
      </dsp:txXfrm>
    </dsp:sp>
    <dsp:sp modelId="{1324A68D-DE9A-42C1-BA96-5ECFA66E8D6A}">
      <dsp:nvSpPr>
        <dsp:cNvPr id="0" name=""/>
        <dsp:cNvSpPr/>
      </dsp:nvSpPr>
      <dsp:spPr>
        <a:xfrm>
          <a:off x="6468513" y="271557"/>
          <a:ext cx="1507145" cy="1507145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4EF939-8953-44AE-A832-64BCB60B6F4E}">
      <dsp:nvSpPr>
        <dsp:cNvPr id="0" name=""/>
        <dsp:cNvSpPr/>
      </dsp:nvSpPr>
      <dsp:spPr>
        <a:xfrm>
          <a:off x="304804" y="3809998"/>
          <a:ext cx="7571232" cy="678894"/>
        </a:xfrm>
        <a:prstGeom prst="leftRightArrow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3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50288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50288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01EEB5A-BAA3-4BEF-9C99-58DE704DE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0476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82625"/>
            <a:ext cx="4554538" cy="3416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25938"/>
            <a:ext cx="5486400" cy="409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50288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50288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E06FD7C-F189-4851-9AB0-013589A1B1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96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Welcome</a:t>
            </a:r>
          </a:p>
          <a:p>
            <a:r>
              <a:rPr lang="en-US" dirty="0" smtClean="0"/>
              <a:t>Narrative</a:t>
            </a:r>
          </a:p>
          <a:p>
            <a:r>
              <a:rPr lang="en-US" dirty="0" smtClean="0"/>
              <a:t>28 years</a:t>
            </a:r>
          </a:p>
          <a:p>
            <a:r>
              <a:rPr lang="en-US" dirty="0" smtClean="0"/>
              <a:t>ARP</a:t>
            </a:r>
          </a:p>
          <a:p>
            <a:r>
              <a:rPr lang="en-US" dirty="0" err="1" smtClean="0"/>
              <a:t>Tx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6FD7C-F189-4851-9AB0-013589A1B11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8FBC0D-1590-4857-A07B-5642982B4D5A}" type="slidenum">
              <a:rPr lang="en-US" smtClean="0"/>
              <a:pPr>
                <a:defRPr/>
              </a:pPr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14E0DC-E180-4CDB-86DC-54E9AB51A707}" type="slidenum">
              <a:rPr lang="en-US" smtClean="0"/>
              <a:pPr>
                <a:defRPr/>
              </a:pPr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285F1B-7BFA-4878-973E-AE15D5028B9E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CA83A-F7AD-4691-AECE-DE3AC1869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1386D-A431-4E29-9FEE-0B65093E5A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2BF2C-1DF6-457A-946F-9E1E486E2D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088B7-77A9-45DC-9192-5D9EF75AB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ED025-4228-4F62-BDE2-DB641F6CF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28273-6A42-47B4-B01D-C9EFF2D3B3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54232-66B7-4C98-8C76-861869A9F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2326F-8F36-4B68-AE98-F6F6800F6D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430BD-153E-48B0-8E9F-0205C034C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BA5F4-D68A-4B05-AD80-11AC184AB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587EE-F82F-48E2-9B2E-9FAE5E93D2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FD63C-BDD2-420C-913B-4E2BF8212F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0AB83-5915-4257-A7A5-6DB6FC84D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54F82-0F2C-47C6-A6C6-1189352D3E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Compasion Fatigue:  A Crucible of Transformation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91930C84-13E9-42AF-8A8D-CA958F4C2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hyperlink" Target="http://www.amenclinics.com/bp/atlas/viewlargeimage.php?img=ACTUND.jpg" TargetMode="External"/><Relationship Id="rId5" Type="http://schemas.openxmlformats.org/officeDocument/2006/relationships/image" Target="../media/image25.jpeg"/><Relationship Id="rId6" Type="http://schemas.openxmlformats.org/officeDocument/2006/relationships/hyperlink" Target="http://www.amenclinics.com/bp/atlas/ch2.php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amenclinics.com/bp/atlas/viewlargeimage.php?img=ANX1.jp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9.jpeg"/><Relationship Id="rId12" Type="http://schemas.openxmlformats.org/officeDocument/2006/relationships/hyperlink" Target="http://images.google.com/imgres?imgurl=http://www.theage.com.au/ffximage/2006/03/17/shooting_wideweb__470x300,0.jpg&amp;imgrefurl=http://www.theage.com.au/news/shooting/australians-shoot-to-gold/2006/03/17/1142098640763.html&amp;usg=__ylmku56rbuVguyhZFf4Un4dWICw=&amp;h=300&amp;w=470&amp;sz=16&amp;hl=en&amp;start=11&amp;tbnid=GC4Pl5tJ-fx0DM:&amp;tbnh=82&amp;tbnw=129&amp;prev=/images?q=shooting&amp;gbv=2&amp;hl=en" TargetMode="External"/><Relationship Id="rId13" Type="http://schemas.openxmlformats.org/officeDocument/2006/relationships/image" Target="../media/image30.jpeg"/><Relationship Id="rId14" Type="http://schemas.openxmlformats.org/officeDocument/2006/relationships/hyperlink" Target="http://images.google.com/imgres?imgurl=http://www.waronline.org/terror/suicide/parade.jpg&amp;imgrefurl=http://www.waronline.org/en/terror/suicide.htm&amp;usg=__ILxcXhxjb6k1MLnHwlZOY-xqcNk=&amp;h=302&amp;w=400&amp;sz=20&amp;hl=en&amp;start=10&amp;tbnid=a09T42vXWVMLKM:&amp;tbnh=94&amp;tbnw=124&amp;prev=/images?q=suicide+bomber&amp;gbv=2&amp;hl=en" TargetMode="External"/><Relationship Id="rId15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png"/><Relationship Id="rId6" Type="http://schemas.openxmlformats.org/officeDocument/2006/relationships/image" Target="../media/image20.png"/><Relationship Id="rId7" Type="http://schemas.openxmlformats.org/officeDocument/2006/relationships/image" Target="../media/image21.jpeg"/><Relationship Id="rId8" Type="http://schemas.openxmlformats.org/officeDocument/2006/relationships/hyperlink" Target="http://images.google.com/imgres?imgurl=http://www.appletreeblog.com/wp-content/2008/10/twin-towers.jpg&amp;imgrefurl=http://www.appletreeblog.com/?cat=35&amp;usg=__osZ9dhfa_E9RE88DPJX7X9G0C5Y=&amp;h=432&amp;w=357&amp;sz=127&amp;hl=en&amp;start=1&amp;tbnid=sb1Z4P387h76vM:&amp;tbnh=126&amp;tbnw=104&amp;prev=/images?q=twin+towers&amp;gbv=2&amp;hl=en" TargetMode="External"/><Relationship Id="rId9" Type="http://schemas.openxmlformats.org/officeDocument/2006/relationships/image" Target="../media/image28.jpeg"/><Relationship Id="rId10" Type="http://schemas.openxmlformats.org/officeDocument/2006/relationships/hyperlink" Target="http://images.google.com/imgres?imgurl=http://www.truthdig.com/images/eartothegrounduploads/fish_ShootingRange500.jpg&amp;imgrefurl=http://www.truthdig.com/cartoon/item/20070605_shooting_range/&amp;usg=__x2f7XvVa2sR2cQu6dvmnvzibKxY=&amp;h=475&amp;w=500&amp;sz=52&amp;hl=en&amp;start=3&amp;tbnid=wIr0aexdA1Pa7M:&amp;tbnh=123&amp;tbnw=130&amp;prev=/images?q=shooting&amp;gbv=2&amp;hl=en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jpeg"/><Relationship Id="rId3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image" Target="../media/image46.jpeg"/><Relationship Id="rId5" Type="http://schemas.openxmlformats.org/officeDocument/2006/relationships/image" Target="../media/image47.jpeg"/><Relationship Id="rId6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eg"/><Relationship Id="rId3" Type="http://schemas.openxmlformats.org/officeDocument/2006/relationships/image" Target="../media/image5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4" Type="http://schemas.openxmlformats.org/officeDocument/2006/relationships/image" Target="../media/image55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4" Type="http://schemas.openxmlformats.org/officeDocument/2006/relationships/image" Target="../media/image59.jpeg"/><Relationship Id="rId5" Type="http://schemas.openxmlformats.org/officeDocument/2006/relationships/image" Target="../media/image60.jpeg"/><Relationship Id="rId6" Type="http://schemas.openxmlformats.org/officeDocument/2006/relationships/image" Target="../media/image61.jpeg"/><Relationship Id="rId7" Type="http://schemas.openxmlformats.org/officeDocument/2006/relationships/image" Target="../media/image62.jpeg"/><Relationship Id="rId8" Type="http://schemas.openxmlformats.org/officeDocument/2006/relationships/image" Target="../media/image63.jpeg"/><Relationship Id="rId9" Type="http://schemas.openxmlformats.org/officeDocument/2006/relationships/image" Target="../media/image64.jpeg"/><Relationship Id="rId10" Type="http://schemas.openxmlformats.org/officeDocument/2006/relationships/image" Target="../media/image65.jpeg"/><Relationship Id="rId11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4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2.jpeg"/><Relationship Id="rId3" Type="http://schemas.openxmlformats.org/officeDocument/2006/relationships/image" Target="../media/image7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png"/><Relationship Id="rId1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wmf"/><Relationship Id="rId9" Type="http://schemas.openxmlformats.org/officeDocument/2006/relationships/image" Target="../media/image18.jpeg"/><Relationship Id="rId10" Type="http://schemas.openxmlformats.org/officeDocument/2006/relationships/image" Target="../media/image19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wmf"/><Relationship Id="rId3" Type="http://schemas.openxmlformats.org/officeDocument/2006/relationships/image" Target="../media/image2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5486400"/>
            <a:ext cx="6249988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Prevention &amp; Resiliency</a:t>
            </a:r>
            <a:endParaRPr lang="en-US" sz="2800" dirty="0">
              <a:cs typeface="Arial" charset="0"/>
            </a:endParaRP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3000375" y="2247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6328" name="Picture 8" descr="portrait_candle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304800" y="1371600"/>
            <a:ext cx="2517775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56327" name="Picture 7" descr="hand_with_light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 l="14488" t="4800" r="5707" b="2400"/>
          <a:stretch>
            <a:fillRect/>
          </a:stretch>
        </p:blipFill>
        <p:spPr bwMode="auto">
          <a:xfrm>
            <a:off x="6019800" y="1447800"/>
            <a:ext cx="2789238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228600" y="244475"/>
            <a:ext cx="89154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2800" b="1" dirty="0">
                <a:ln w="5080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Compassion Fatigue Prevention and Resiliency:</a:t>
            </a:r>
            <a:endParaRPr lang="en-US" sz="1500" b="1" dirty="0">
              <a:ln w="5080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</a:endParaRPr>
          </a:p>
          <a:p>
            <a:pPr algn="ctr" eaLnBrk="0" hangingPunct="0">
              <a:defRPr/>
            </a:pPr>
            <a:r>
              <a:rPr lang="en-US" sz="2400" b="1" dirty="0">
                <a:ln w="5080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Fitness for the Frontline</a:t>
            </a:r>
            <a:endParaRPr lang="en-US" sz="2800" b="1" dirty="0">
              <a:ln w="5080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</a:endParaRPr>
          </a:p>
        </p:txBody>
      </p:sp>
      <p:sp>
        <p:nvSpPr>
          <p:cNvPr id="2055" name="Rectangle 12"/>
          <p:cNvSpPr>
            <a:spLocks noChangeArrowheads="1"/>
          </p:cNvSpPr>
          <p:nvPr/>
        </p:nvSpPr>
        <p:spPr bwMode="auto">
          <a:xfrm>
            <a:off x="-6470650" y="1260475"/>
            <a:ext cx="227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200" b="1">
              <a:cs typeface="Times New Roman" pitchFamily="18" charset="0"/>
            </a:endParaRPr>
          </a:p>
          <a:p>
            <a:pPr eaLnBrk="0" hangingPunct="0"/>
            <a:r>
              <a:rPr lang="en-US" sz="1200" b="1">
                <a:cs typeface="Times New Roman" pitchFamily="18" charset="0"/>
              </a:rPr>
              <a:t> </a:t>
            </a:r>
            <a:endParaRPr lang="en-US">
              <a:cs typeface="Times New Roman" pitchFamily="18" charset="0"/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1143000" y="6019800"/>
            <a:ext cx="6781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</a:rPr>
              <a:t>J. Eric Gentry, PhD, </a:t>
            </a:r>
            <a:r>
              <a:rPr lang="en-US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</a:rPr>
              <a:t>LMHC, CAC</a:t>
            </a:r>
          </a:p>
          <a:p>
            <a:pPr algn="ctr"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</a:rPr>
              <a:t>Master </a:t>
            </a:r>
            <a:r>
              <a:rPr lang="en-US" sz="2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</a:rPr>
              <a:t>Traumatologist</a:t>
            </a:r>
            <a:endParaRPr lang="en-US" sz="3200" b="1" dirty="0">
              <a:effectLst>
                <a:outerShdw blurRad="38100" dist="38100" dir="2700000" algn="tl">
                  <a:srgbClr val="FFFFFF"/>
                </a:outerShdw>
              </a:effectLst>
              <a:ea typeface="Times New Roman" pitchFamily="18" charset="0"/>
            </a:endParaRP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2971800" y="1371600"/>
            <a:ext cx="2895600" cy="3962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brightRoom" dir="t"/>
          </a:scene3d>
          <a:sp3d contourW="12700">
            <a:bevelB prst="relaxedInset"/>
            <a:contourClr>
              <a:schemeClr val="tx2"/>
            </a:contourClr>
          </a:sp3d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200" b="1" u="sng" cap="small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+mn-cs"/>
              </a:rPr>
              <a:t>Sponsored by:</a:t>
            </a:r>
            <a:endParaRPr lang="en-US" sz="800" b="1" u="sng" cap="small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cs typeface="+mn-cs"/>
            </a:endParaRPr>
          </a:p>
          <a:p>
            <a:pPr algn="ctr">
              <a:defRPr/>
            </a:pPr>
            <a:endParaRPr lang="en-US" sz="1000" b="1" cap="all" dirty="0">
              <a:ln w="0"/>
              <a:solidFill>
                <a:schemeClr val="accent1">
                  <a:lumMod val="2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Lucida Sans" pitchFamily="34" charset="0"/>
              <a:cs typeface="+mn-cs"/>
            </a:endParaRPr>
          </a:p>
          <a:p>
            <a:pPr algn="ctr">
              <a:defRPr/>
            </a:pPr>
            <a:endParaRPr lang="en-US" sz="2800" b="1" cap="all" dirty="0" smtClean="0">
              <a:ln w="0"/>
              <a:solidFill>
                <a:schemeClr val="accent1">
                  <a:lumMod val="2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Lucida Sans" pitchFamily="34" charset="0"/>
            </a:endParaRPr>
          </a:p>
          <a:p>
            <a:pPr algn="ctr">
              <a:defRPr/>
            </a:pPr>
            <a:endParaRPr lang="en-US" sz="4000" b="1" cap="all" dirty="0" smtClean="0">
              <a:ln w="0"/>
              <a:solidFill>
                <a:schemeClr val="accent6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Lucida Sans" pitchFamily="34" charset="0"/>
            </a:endParaRPr>
          </a:p>
          <a:p>
            <a:pPr algn="ctr">
              <a:defRPr/>
            </a:pPr>
            <a:r>
              <a:rPr lang="en-US" sz="8800" b="1" cap="all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Lucida Sans" pitchFamily="34" charset="0"/>
              </a:rPr>
              <a:t>PESI</a:t>
            </a:r>
            <a:endParaRPr lang="en-US" sz="9600" b="1" cap="all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Lucida Sans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xiety Attacks Brain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4000"/>
          </a:blip>
          <a:srcRect/>
          <a:stretch>
            <a:fillRect/>
          </a:stretch>
        </p:blipFill>
        <p:spPr bwMode="auto">
          <a:xfrm>
            <a:off x="152400" y="152400"/>
            <a:ext cx="3048000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4" descr="Brain Image, Underside Active View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4038600"/>
            <a:ext cx="3200400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3276600" y="685800"/>
            <a:ext cx="41148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High Anxiety</a:t>
            </a:r>
          </a:p>
          <a:p>
            <a:r>
              <a:rPr lang="en-US" sz="1600"/>
              <a:t>Increased basal ganglia activity</a:t>
            </a:r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2057400" y="4953000"/>
            <a:ext cx="32004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Normal</a:t>
            </a:r>
          </a:p>
          <a:p>
            <a:r>
              <a:rPr lang="en-US" sz="1600"/>
              <a:t>Note the lessened activity of the basal ganglia</a:t>
            </a:r>
          </a:p>
        </p:txBody>
      </p:sp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457200" y="6324600"/>
            <a:ext cx="457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hlinkClick r:id="rId6"/>
              </a:rPr>
              <a:t>http://www.amenclinics.com/bp/atlas/ch2.php</a:t>
            </a:r>
            <a:endParaRPr lang="en-US" sz="1200"/>
          </a:p>
          <a:p>
            <a:endParaRPr lang="en-US" sz="1200"/>
          </a:p>
        </p:txBody>
      </p:sp>
      <p:sp>
        <p:nvSpPr>
          <p:cNvPr id="7" name="TextBox 6"/>
          <p:cNvSpPr txBox="1"/>
          <p:nvPr/>
        </p:nvSpPr>
        <p:spPr>
          <a:xfrm>
            <a:off x="1219200" y="2895600"/>
            <a:ext cx="7239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Stress = Perception of Threat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81000" y="0"/>
            <a:ext cx="99060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>
                <a:solidFill>
                  <a:srgbClr val="FFFF00"/>
                </a:solidFill>
              </a:rPr>
              <a:t>Compassion Fatigue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Secondary Traumatic Stress</a:t>
            </a:r>
          </a:p>
          <a:p>
            <a:pPr eaLnBrk="1" hangingPunct="1">
              <a:defRPr/>
            </a:pPr>
            <a:r>
              <a:rPr lang="en-US" sz="28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Vicarious Traumatization</a:t>
            </a:r>
          </a:p>
          <a:p>
            <a:pPr eaLnBrk="1" hangingPunct="1">
              <a:defRPr/>
            </a:pPr>
            <a:r>
              <a:rPr lang="en-US" sz="28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Burnout</a:t>
            </a:r>
          </a:p>
          <a:p>
            <a:pPr eaLnBrk="1" hangingPunct="1">
              <a:defRPr/>
            </a:pPr>
            <a:r>
              <a:rPr lang="en-US" sz="28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Countertransference</a:t>
            </a:r>
          </a:p>
          <a:p>
            <a:pPr eaLnBrk="1" hangingPunct="1">
              <a:defRPr/>
            </a:pPr>
            <a:r>
              <a:rPr lang="en-US" sz="28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Caregiver Stress</a:t>
            </a:r>
          </a:p>
        </p:txBody>
      </p:sp>
      <p:pic>
        <p:nvPicPr>
          <p:cNvPr id="5" name="Picture 4" descr="1st-ses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219200"/>
            <a:ext cx="3429000" cy="2651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81000" y="0"/>
            <a:ext cx="99060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>
                <a:solidFill>
                  <a:srgbClr val="FFFF00"/>
                </a:solidFill>
              </a:rPr>
              <a:t>Compassion Fatigue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72000"/>
            <a:ext cx="64008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Compassion Fatigue 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= 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Secondary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Traumatization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Burnout</a:t>
            </a:r>
            <a:r>
              <a:rPr lang="en-US" sz="2800" dirty="0" smtClean="0">
                <a:solidFill>
                  <a:srgbClr val="FFCC00"/>
                </a:solidFill>
              </a:rPr>
              <a:t> </a:t>
            </a:r>
          </a:p>
          <a:p>
            <a:pPr eaLnBrk="1" hangingPunct="1">
              <a:defRPr/>
            </a:pPr>
            <a:r>
              <a:rPr lang="en-US" sz="2800" dirty="0" smtClean="0"/>
              <a:t> </a:t>
            </a:r>
            <a:r>
              <a:rPr lang="en-US" sz="1800" dirty="0" smtClean="0"/>
              <a:t>(</a:t>
            </a:r>
            <a:r>
              <a:rPr lang="en-US" sz="1800" dirty="0" err="1" smtClean="0"/>
              <a:t>Figley</a:t>
            </a:r>
            <a:r>
              <a:rPr lang="en-US" sz="1800" dirty="0" smtClean="0"/>
              <a:t>, 1995)</a:t>
            </a:r>
            <a:endParaRPr lang="en-US" sz="2800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5364" name="Picture 4" descr="1st-session"/>
          <p:cNvSpPr>
            <a:spLocks noChangeAspect="1" noChangeArrowheads="1"/>
          </p:cNvSpPr>
          <p:nvPr/>
        </p:nvSpPr>
        <p:spPr bwMode="auto">
          <a:xfrm>
            <a:off x="2667000" y="1600200"/>
            <a:ext cx="342900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" name="Picture 5" descr="portrait1.jp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95600" y="1143000"/>
            <a:ext cx="2819400" cy="33372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13470" dir="2700000" algn="ctr" rotWithShape="0">
              <a:schemeClr val="bg2"/>
            </a:outerShdw>
          </a:effec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>
                <a:solidFill>
                  <a:srgbClr val="FFFF00"/>
                </a:solidFill>
              </a:rPr>
              <a:t>Compassion Fatigue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/>
              <a:t>“I first called it a form of burnout, a kind of “secondary victimization (Figley, 1983)”</a:t>
            </a:r>
          </a:p>
          <a:p>
            <a:pPr eaLnBrk="1" hangingPunct="1">
              <a:defRPr/>
            </a:pPr>
            <a:r>
              <a:rPr lang="en-US"/>
              <a:t>Mimics PTSD and other disorders of clients/patients</a:t>
            </a:r>
          </a:p>
          <a:p>
            <a:pPr eaLnBrk="1" hangingPunct="1">
              <a:defRPr/>
            </a:pP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Compassion Fatigue = </a:t>
            </a:r>
            <a:r>
              <a:rPr lang="en-US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Secondary Traumatization</a:t>
            </a: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+ </a:t>
            </a:r>
            <a:r>
              <a:rPr lang="en-US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Burnout</a:t>
            </a:r>
            <a:r>
              <a:rPr lang="en-US">
                <a:solidFill>
                  <a:srgbClr val="FFCC00"/>
                </a:solidFill>
              </a:rPr>
              <a:t> </a:t>
            </a:r>
            <a:r>
              <a:rPr lang="en-US"/>
              <a:t> (Figley, 1995) </a:t>
            </a:r>
            <a:r>
              <a:rPr lang="en-US" sz="2400" i="1"/>
              <a:t>Compassion Fatigue:  Coping with Secondary Stress Disorder in Those Who Treat the Traumatized.  Brunner/Mazel</a:t>
            </a:r>
            <a:r>
              <a:rPr lang="en-US" sz="2400"/>
              <a:t>	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Secondary Traumatic Stress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990600"/>
            <a:ext cx="82296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We are the </a:t>
            </a:r>
            <a:r>
              <a:rPr lang="en-US" u="sng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Safest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and </a:t>
            </a:r>
            <a:r>
              <a:rPr lang="en-US" u="sng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Most Frightened 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Generation in History of Humankind</a:t>
            </a:r>
          </a:p>
        </p:txBody>
      </p:sp>
      <p:pic>
        <p:nvPicPr>
          <p:cNvPr id="4" name="Picture 9" descr="C:\Users\Eg\AppData\Local\Microsoft\Windows\Temporary Internet Files\Content.IE5\1SP2IVDX\MPj0341777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1684338" cy="2362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C:\Users\Eg\AppData\Local\Microsoft\Windows\Temporary Internet Files\Content.IE5\419IU2RY\MPj0437191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1981200"/>
            <a:ext cx="1535113" cy="1335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5" descr="C:\Users\Eg\AppData\Local\Microsoft\Windows\Temporary Internet Files\Content.IE5\1SP2IVDX\MPj0437381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2971800"/>
            <a:ext cx="984250" cy="1371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415" name="Picture 6" descr="C:\Users\Eg\AppData\Local\Microsoft\Windows\Temporary Internet Files\Content.IE5\AMO19UUL\MCj0434912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42088" y="31242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1" descr="C:\Users\Eg\AppData\Local\Microsoft\Windows\Temporary Internet Files\Content.IE5\1SP2IVDX\MCBS00871A0000[1]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89888" y="5105400"/>
            <a:ext cx="9429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C:\Users\Eg\AppData\Local\Microsoft\Windows\Temporary Internet Files\Content.IE5\419IU2RY\MPj04387140000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3200" y="5257800"/>
            <a:ext cx="1447800" cy="1447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6562" name="Picture 2" descr="http://tbn1.google.com/images?q=tbn:sb1Z4P387h76vM:http://www.appletreeblog.com/wp-content/2008/10/twin-towers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53581" y="1905000"/>
            <a:ext cx="2390019" cy="28956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66564" name="Picture 4" descr="http://tbn0.google.com/images?q=tbn:wIr0aexdA1Pa7M:http://www.truthdig.com/images/eartothegrounduploads/fish_ShootingRange500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8600" y="4191000"/>
            <a:ext cx="1828800" cy="17303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6566" name="Picture 6" descr="http://tbn3.google.com/images?q=tbn:GC4Pl5tJ-fx0DM:http://www.theage.com.au/ffximage/2006/03/17/shooting_wideweb__470x300,0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362200" y="5257800"/>
            <a:ext cx="2037883" cy="129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6568" name="Picture 8" descr="http://tbn3.google.com/images?q=tbn:a09T42vXWVMLKM:http://www.waronline.org/terror/suicide/parade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72000" y="4572000"/>
            <a:ext cx="1759895" cy="1334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Secondary Traumatic Stress Symptoms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600200"/>
          <a:ext cx="8382000" cy="49830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500"/>
                <a:gridCol w="2095500"/>
                <a:gridCol w="2095500"/>
                <a:gridCol w="2095500"/>
              </a:tblGrid>
              <a:tr h="869133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CC0000"/>
                          </a:solidFill>
                        </a:rPr>
                        <a:t>Arousal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rgbClr val="CC0000"/>
                          </a:solidFill>
                        </a:rPr>
                        <a:t> </a:t>
                      </a:r>
                      <a:r>
                        <a:rPr lang="en-US" sz="2000" dirty="0" smtClean="0"/>
                        <a:t>(Criterion D)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CC0000"/>
                          </a:solidFill>
                        </a:rPr>
                        <a:t>Avoidance</a:t>
                      </a:r>
                    </a:p>
                    <a:p>
                      <a:pPr algn="ctr"/>
                      <a:r>
                        <a:rPr lang="en-US" sz="2000" dirty="0" smtClean="0"/>
                        <a:t> (Criterion C)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3545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Fear/Anxiety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Compulsive Behavior</a:t>
                      </a:r>
                      <a:endParaRPr lang="en-US" sz="1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Procrastination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Dread</a:t>
                      </a:r>
                      <a:endParaRPr lang="en-US" dirty="0"/>
                    </a:p>
                  </a:txBody>
                  <a:tcPr/>
                </a:tc>
              </a:tr>
              <a:tr h="503545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Obsessive Thoughts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Poor Concentration </a:t>
                      </a:r>
                      <a:endParaRPr lang="en-US" sz="1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Depression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Hopeless</a:t>
                      </a:r>
                      <a:endParaRPr lang="en-US" dirty="0"/>
                    </a:p>
                  </a:txBody>
                  <a:tcPr/>
                </a:tc>
              </a:tr>
              <a:tr h="503545">
                <a:tc>
                  <a:txBody>
                    <a:bodyPr/>
                    <a:lstStyle/>
                    <a:p>
                      <a:r>
                        <a:rPr lang="en-US" dirty="0" smtClean="0"/>
                        <a:t>Sleep Problems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Weight +/-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Self Rx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Constriction</a:t>
                      </a:r>
                    </a:p>
                  </a:txBody>
                  <a:tcPr/>
                </a:tc>
              </a:tr>
              <a:tr h="8691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Irritability/easily angered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Somatization</a:t>
                      </a:r>
                      <a:r>
                        <a:rPr lang="en-US" dirty="0" smtClean="0"/>
                        <a:t> </a:t>
                      </a:r>
                      <a:r>
                        <a:rPr lang="en-US" sz="1200" dirty="0" smtClean="0"/>
                        <a:t>(HA; Digestive; Hypertension)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Relational problems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Diminishing</a:t>
                      </a:r>
                      <a:r>
                        <a:rPr lang="en-US" baseline="0" dirty="0" smtClean="0"/>
                        <a:t> Self-care activities</a:t>
                      </a:r>
                      <a:endParaRPr lang="en-US" dirty="0"/>
                    </a:p>
                  </a:txBody>
                  <a:tcPr/>
                </a:tc>
              </a:tr>
              <a:tr h="503545">
                <a:tc>
                  <a:txBody>
                    <a:bodyPr/>
                    <a:lstStyle/>
                    <a:p>
                      <a:r>
                        <a:rPr lang="en-US" dirty="0" smtClean="0"/>
                        <a:t>Impulsive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Immune Problems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Isolation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Rumination</a:t>
                      </a:r>
                      <a:endParaRPr lang="en-US" dirty="0"/>
                    </a:p>
                  </a:txBody>
                  <a:tcPr/>
                </a:tc>
              </a:tr>
              <a:tr h="50354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Dis</a:t>
                      </a:r>
                      <a:r>
                        <a:rPr lang="en-US" dirty="0" smtClean="0"/>
                        <a:t>-ease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Blame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Entitlement</a:t>
                      </a:r>
                      <a:endParaRPr lang="en-US" dirty="0"/>
                    </a:p>
                  </a:txBody>
                  <a:tcPr/>
                </a:tc>
              </a:tr>
              <a:tr h="620809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Increased Perceived Threats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Chronic Fatigue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13470" dir="2700000" algn="ctr" rotWithShape="0">
              <a:schemeClr val="bg2"/>
            </a:outerShdw>
          </a:effec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>
                <a:solidFill>
                  <a:srgbClr val="FFFF00"/>
                </a:solidFill>
              </a:rPr>
              <a:t>Secondary Traumatic Stress (STS)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pPr algn="ctr" eaLnBrk="1" hangingPunct="1">
              <a:buFontTx/>
              <a:buNone/>
              <a:defRPr/>
            </a:pPr>
            <a:r>
              <a:rPr lang="en-US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STS vs. PTSD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Criterion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A:  Event.</a:t>
            </a:r>
            <a:r>
              <a:rPr lang="en-US" sz="2800" dirty="0">
                <a:solidFill>
                  <a:srgbClr val="C00000"/>
                </a:solidFill>
              </a:rPr>
              <a:t>  </a:t>
            </a:r>
            <a:r>
              <a:rPr lang="en-US" sz="2800" i="1" dirty="0"/>
              <a:t>…witnessing or gaining knowledge of event…learning about unexpected or violent death, serious harm, or threat of death or injury experienced by a family member or other close associate”  </a:t>
            </a:r>
            <a:r>
              <a:rPr lang="en-US" sz="2800" dirty="0"/>
              <a:t>DSM-IV</a:t>
            </a:r>
          </a:p>
          <a:p>
            <a:pPr eaLnBrk="1" hangingPunct="1">
              <a:defRPr/>
            </a:pPr>
            <a:r>
              <a:rPr lang="en-US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Criterion B:  Intrusion</a:t>
            </a:r>
            <a:r>
              <a:rPr lang="en-US" sz="2800" dirty="0"/>
              <a:t>.  Intrusive thoughts of clients, client’s imagery, dreams,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increased perceived threat in ALL contexts.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/>
      <p:bldP spid="9318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Healing Compassion Fatigue</a:t>
            </a:r>
            <a:endParaRPr lang="en-US" dirty="0"/>
          </a:p>
        </p:txBody>
      </p:sp>
      <p:pic>
        <p:nvPicPr>
          <p:cNvPr id="4" name="Picture 3" descr="heal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1295400"/>
            <a:ext cx="5638800" cy="4181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81169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Healing Traumatic Stress</a:t>
            </a:r>
            <a:br>
              <a:rPr lang="en-US" dirty="0" smtClean="0"/>
            </a:br>
            <a:r>
              <a:rPr lang="en-US" dirty="0" smtClean="0"/>
              <a:t>Secondary &amp; Primary</a:t>
            </a:r>
            <a:endParaRPr lang="en-US" dirty="0"/>
          </a:p>
        </p:txBody>
      </p:sp>
      <p:pic>
        <p:nvPicPr>
          <p:cNvPr id="63490" name="Picture 2" descr="C:\Users\Eg\AppData\Local\Microsoft\Windows\Temporary Internet Files\Content.IE5\ZRY8R1C4\MPj0433182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590800"/>
            <a:ext cx="2514600" cy="1676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3493" name="Picture 5" descr="C:\Users\Eg\AppData\Local\Microsoft\Windows\Temporary Internet Files\Content.IE5\9SVZKPO8\MPj0438625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124200"/>
            <a:ext cx="2282952" cy="27352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3494" name="Picture 6" descr="C:\Users\Eg\AppData\Local\Microsoft\Windows\Temporary Internet Files\Content.IE5\6YWKLX20\MPj04010680000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1219200"/>
            <a:ext cx="2511552" cy="25115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505200" y="45720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Relaxation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62484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Relationship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54371" y="41148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Narrative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78289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Healing Compassion Fatigue:</a:t>
            </a:r>
            <a:br>
              <a:rPr lang="en-US" dirty="0" smtClean="0"/>
            </a:br>
            <a:r>
              <a:rPr lang="en-US" sz="2400" dirty="0" smtClean="0"/>
              <a:t>Secondary Traumatic Stress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pPr marL="514350" indent="-514350" eaLnBrk="1" hangingPunct="1">
              <a:buFontTx/>
              <a:buAutoNum type="arabicPeriod"/>
              <a:defRPr/>
            </a:pP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Relaxation</a:t>
            </a:r>
            <a:r>
              <a:rPr lang="en-US" sz="2800" dirty="0" smtClean="0"/>
              <a:t> – PERCEIVED THREAT; when listening to clients; when remembering experiences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Building &amp; Maintaining Relationships </a:t>
            </a:r>
            <a:r>
              <a:rPr lang="en-US" sz="2800" dirty="0" smtClean="0"/>
              <a:t>– getting support; allowing others to confront when symptomatic; telling on ourselves when we breach integrity; accountability</a:t>
            </a:r>
            <a:endParaRPr lang="en-US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Sharing Narratives </a:t>
            </a:r>
            <a:r>
              <a:rPr lang="en-US" sz="2800" dirty="0" smtClean="0"/>
              <a:t>– painful work experiences (with clients and co-workers)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ctr" eaLnBrk="1" hangingPunct="1">
              <a:buFontTx/>
              <a:buNone/>
              <a:defRPr/>
            </a:pP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Exercise:  </a:t>
            </a:r>
            <a:endParaRPr lang="en-US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algn="ctr" eaLnBrk="1" hangingPunct="1">
              <a:buFontTx/>
              <a:buNone/>
              <a:defRPr/>
            </a:pPr>
            <a:r>
              <a:rPr lang="en-US" sz="4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Silent </a:t>
            </a:r>
            <a:r>
              <a:rPr lang="en-US" sz="40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Witness</a:t>
            </a:r>
            <a:r>
              <a:rPr lang="en-US" sz="4000" b="1" dirty="0"/>
              <a:t>*</a:t>
            </a:r>
          </a:p>
          <a:p>
            <a:pPr marL="609600" indent="-609600" algn="ctr" eaLnBrk="1" hangingPunct="1">
              <a:buFontTx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The 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Effects of Our Work</a:t>
            </a:r>
            <a:endParaRPr lang="en-US" sz="18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609600" indent="-609600" algn="ctr" eaLnBrk="1" hangingPunct="1">
              <a:buFontTx/>
              <a:buNone/>
              <a:defRPr/>
            </a:pPr>
            <a:endParaRPr lang="en-US" sz="18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sz="2800" dirty="0"/>
              <a:t>Write down three (3) negative effects from your work as a caregiver on an index card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sz="2800" dirty="0"/>
              <a:t>For two minutes circulate about the group allowing others to see your card</a:t>
            </a:r>
          </a:p>
          <a:p>
            <a:pPr marL="609600" indent="-609600" eaLnBrk="1" hangingPunct="1">
              <a:buFontTx/>
              <a:buAutoNum type="arabicPeriod"/>
              <a:defRPr/>
            </a:pPr>
            <a:endParaRPr lang="en-US" sz="2800" dirty="0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57200" y="60960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*Adapted from Saakvitne, Gamble, Pearlman, &amp;  Lev (2000).  </a:t>
            </a:r>
            <a:r>
              <a:rPr lang="en-US" sz="1200" i="1"/>
              <a:t>Risking Connection:  A Training Curriculum for Working with Survivors of Childhood Abuse.  </a:t>
            </a:r>
            <a:r>
              <a:rPr lang="en-US" sz="1200"/>
              <a:t>Sidran Press.</a:t>
            </a:r>
          </a:p>
        </p:txBody>
      </p:sp>
      <p:sp>
        <p:nvSpPr>
          <p:cNvPr id="16998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FFFF00"/>
                </a:solidFill>
              </a:rPr>
              <a:t>Compassion Fatigue:  A Crucible of Transformation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13470" dir="2700000" algn="ctr" rotWithShape="0">
              <a:schemeClr val="bg2"/>
            </a:outerShdw>
          </a:effec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dirty="0">
                <a:solidFill>
                  <a:srgbClr val="FFFF00"/>
                </a:solidFill>
              </a:rPr>
              <a:t>Burnout</a:t>
            </a:r>
          </a:p>
        </p:txBody>
      </p:sp>
      <p:pic>
        <p:nvPicPr>
          <p:cNvPr id="4" name="Picture 3" descr="untitled.bmp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3300">
                <a:tint val="45000"/>
                <a:satMod val="400000"/>
              </a:srgbClr>
            </a:duotone>
          </a:blip>
          <a:srcRect l="5556" t="12222" r="4444" b="11111"/>
          <a:stretch>
            <a:fillRect/>
          </a:stretch>
        </p:blipFill>
        <p:spPr>
          <a:xfrm>
            <a:off x="381000" y="838200"/>
            <a:ext cx="8382000" cy="6553200"/>
          </a:xfrm>
          <a:prstGeom prst="cloud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dirty="0">
                <a:solidFill>
                  <a:srgbClr val="FFFF00"/>
                </a:solidFill>
              </a:rPr>
              <a:t>Burnout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b="1" dirty="0"/>
              <a:t> </a:t>
            </a:r>
            <a:r>
              <a:rPr lang="en-US" sz="3600" b="1" dirty="0"/>
              <a:t>“Burnout is a psychological syndrome of 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emotional exhaustion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n-US" sz="3600" b="1" dirty="0">
                <a:solidFill>
                  <a:srgbClr val="FF3300"/>
                </a:solidFill>
              </a:rPr>
              <a:t> </a:t>
            </a:r>
            <a:r>
              <a:rPr lang="en-US" sz="4400" dirty="0">
                <a:solidFill>
                  <a:srgbClr val="FB6D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depersonalization</a:t>
            </a:r>
            <a:r>
              <a:rPr lang="en-US" sz="3600" b="1" dirty="0"/>
              <a:t> and </a:t>
            </a:r>
            <a:r>
              <a:rPr lang="en-US" sz="44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reduced personal accomplishment</a:t>
            </a:r>
            <a:r>
              <a:rPr lang="en-US" b="1" dirty="0"/>
              <a:t>”</a:t>
            </a:r>
            <a:r>
              <a:rPr lang="en-US" dirty="0"/>
              <a:t>  </a:t>
            </a:r>
          </a:p>
          <a:p>
            <a:pPr algn="ctr" eaLnBrk="1" hangingPunct="1">
              <a:buFontTx/>
              <a:buNone/>
              <a:defRPr/>
            </a:pPr>
            <a:r>
              <a:rPr lang="en-US" sz="1800" dirty="0"/>
              <a:t>(</a:t>
            </a:r>
            <a:r>
              <a:rPr lang="en-US" sz="1800" dirty="0" err="1"/>
              <a:t>Maslach</a:t>
            </a:r>
            <a:r>
              <a:rPr lang="en-US" sz="1800" dirty="0"/>
              <a:t> &amp; Goldberg, </a:t>
            </a:r>
            <a:r>
              <a:rPr lang="en-US" sz="1800" dirty="0" smtClean="0"/>
              <a:t>1998; 2003)</a:t>
            </a:r>
            <a:endParaRPr lang="en-US" sz="18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13470" dir="2700000" algn="ctr" rotWithShape="0">
              <a:schemeClr val="bg2"/>
            </a:outerShdw>
          </a:effec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z="4400" b="1" dirty="0">
                <a:solidFill>
                  <a:srgbClr val="FFFF00"/>
                </a:solidFill>
              </a:rPr>
              <a:t>Burnout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106863"/>
          </a:xfrm>
        </p:spPr>
        <p:txBody>
          <a:bodyPr lIns="92075" tIns="46038" rIns="92075" bIns="46038"/>
          <a:lstStyle/>
          <a:p>
            <a:pPr algn="ctr" eaLnBrk="1" hangingPunct="1">
              <a:buFontTx/>
              <a:buNone/>
              <a:defRPr/>
            </a:pPr>
            <a:r>
              <a:rPr lang="en-US" sz="4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“The chronic </a:t>
            </a:r>
            <a:r>
              <a:rPr lang="en-US" sz="4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condition </a:t>
            </a:r>
            <a:r>
              <a:rPr lang="en-US" sz="4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of</a:t>
            </a: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perceived</a:t>
            </a: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demands </a:t>
            </a:r>
            <a:r>
              <a:rPr lang="en-US" sz="4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outweighing</a:t>
            </a: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4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4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perceived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resources</a:t>
            </a:r>
            <a:r>
              <a:rPr lang="en-US" sz="4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”</a:t>
            </a: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r" eaLnBrk="1" hangingPunct="1">
              <a:buFontTx/>
              <a:buNone/>
              <a:defRPr/>
            </a:pPr>
            <a:r>
              <a:rPr lang="en-US" dirty="0"/>
              <a:t>		</a:t>
            </a:r>
            <a:r>
              <a:rPr lang="en-US" sz="1800" dirty="0"/>
              <a:t>-  Gentry &amp; </a:t>
            </a:r>
            <a:r>
              <a:rPr lang="en-US" sz="1800" dirty="0" err="1"/>
              <a:t>Baranowsky</a:t>
            </a:r>
            <a:r>
              <a:rPr lang="en-US" sz="1800" dirty="0"/>
              <a:t>, 1998</a:t>
            </a:r>
            <a:endParaRPr lang="en-US" sz="2400" dirty="0"/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812800" y="5638800"/>
            <a:ext cx="7950200" cy="860425"/>
          </a:xfrm>
          <a:prstGeom prst="rect">
            <a:avLst/>
          </a:prstGeom>
          <a:noFill/>
          <a:ln w="38100">
            <a:solidFill>
              <a:srgbClr val="9900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Perceived Threat = Fight/Flight = Sympathetic Dominance = Chronic Anxious presence = Burnout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Burnout:  Cause &amp; Cure</a:t>
            </a:r>
            <a:endParaRPr lang="en-US" dirty="0"/>
          </a:p>
        </p:txBody>
      </p:sp>
      <p:sp>
        <p:nvSpPr>
          <p:cNvPr id="19459" name="Text Box 4"/>
          <p:cNvSpPr>
            <a:spLocks noGrp="1" noChangeArrowheads="1"/>
          </p:cNvSpPr>
          <p:nvPr>
            <p:ph idx="1"/>
          </p:nvPr>
        </p:nvSpPr>
        <p:spPr>
          <a:xfrm>
            <a:off x="609600" y="4572000"/>
            <a:ext cx="8229600" cy="1323975"/>
          </a:xfrm>
          <a:ln w="38100">
            <a:solidFill>
              <a:schemeClr val="tx2"/>
            </a:solidFill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Perceived Threat </a:t>
            </a:r>
            <a:r>
              <a:rPr lang="en-US" sz="2400" dirty="0" smtClean="0"/>
              <a:t>= Fight/Flight =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400" dirty="0" smtClean="0"/>
              <a:t>Sympathetic Dominance = Chronic Anxiety = </a:t>
            </a:r>
            <a: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Burnout</a:t>
            </a:r>
            <a:endParaRPr lang="en-US" sz="24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Down Arrow 4"/>
          <p:cNvSpPr/>
          <p:nvPr/>
        </p:nvSpPr>
        <p:spPr>
          <a:xfrm rot="10800000">
            <a:off x="457200" y="2057400"/>
            <a:ext cx="685800" cy="825500"/>
          </a:xfrm>
          <a:prstGeom prst="downArrow">
            <a:avLst>
              <a:gd name="adj1" fmla="val 27470"/>
              <a:gd name="adj2" fmla="val 58448"/>
            </a:avLst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1219200" y="2209800"/>
            <a:ext cx="1447800" cy="6461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Perceived Demands</a:t>
            </a:r>
          </a:p>
        </p:txBody>
      </p:sp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2819400" y="228600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+</a:t>
            </a:r>
          </a:p>
        </p:txBody>
      </p:sp>
      <p:sp>
        <p:nvSpPr>
          <p:cNvPr id="8" name="Down Arrow 7"/>
          <p:cNvSpPr/>
          <p:nvPr/>
        </p:nvSpPr>
        <p:spPr>
          <a:xfrm>
            <a:off x="3200400" y="2133600"/>
            <a:ext cx="712788" cy="838200"/>
          </a:xfrm>
          <a:prstGeom prst="downArrow">
            <a:avLst>
              <a:gd name="adj1" fmla="val 34692"/>
              <a:gd name="adj2" fmla="val 50000"/>
            </a:avLst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64" name="TextBox 8"/>
          <p:cNvSpPr txBox="1">
            <a:spLocks noChangeArrowheads="1"/>
          </p:cNvSpPr>
          <p:nvPr/>
        </p:nvSpPr>
        <p:spPr bwMode="auto">
          <a:xfrm>
            <a:off x="4038600" y="2209800"/>
            <a:ext cx="1371600" cy="6461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Perceived Resources</a:t>
            </a:r>
          </a:p>
        </p:txBody>
      </p:sp>
      <p:sp>
        <p:nvSpPr>
          <p:cNvPr id="19465" name="TextBox 9"/>
          <p:cNvSpPr txBox="1">
            <a:spLocks noChangeArrowheads="1"/>
          </p:cNvSpPr>
          <p:nvPr/>
        </p:nvSpPr>
        <p:spPr bwMode="auto">
          <a:xfrm>
            <a:off x="5638800" y="2362200"/>
            <a:ext cx="45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=</a:t>
            </a:r>
          </a:p>
        </p:txBody>
      </p:sp>
      <p:sp>
        <p:nvSpPr>
          <p:cNvPr id="19466" name="TextBox 10"/>
          <p:cNvSpPr txBox="1">
            <a:spLocks noChangeArrowheads="1"/>
          </p:cNvSpPr>
          <p:nvPr/>
        </p:nvSpPr>
        <p:spPr bwMode="auto">
          <a:xfrm>
            <a:off x="6248400" y="1905000"/>
            <a:ext cx="2590800" cy="10779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PERCEIVED THREAT</a:t>
            </a:r>
          </a:p>
        </p:txBody>
      </p:sp>
    </p:spTree>
    <p:extLst>
      <p:ext uri="{BB962C8B-B14F-4D97-AF65-F5344CB8AC3E}">
        <p14:creationId xmlns:p14="http://schemas.microsoft.com/office/powerpoint/2010/main" val="3993778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Healing Compassion Fatigue</a:t>
            </a:r>
            <a:endParaRPr lang="en-US" dirty="0"/>
          </a:p>
        </p:txBody>
      </p:sp>
      <p:pic>
        <p:nvPicPr>
          <p:cNvPr id="4" name="Picture 3" descr="heal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1295400"/>
            <a:ext cx="5638800" cy="4181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Healing Compassion Fatigue:</a:t>
            </a:r>
            <a:br>
              <a:rPr lang="en-US" dirty="0" smtClean="0"/>
            </a:br>
            <a:r>
              <a:rPr lang="en-US" dirty="0" smtClean="0"/>
              <a:t>From </a:t>
            </a:r>
            <a:r>
              <a:rPr lang="en-US" b="1" dirty="0" smtClean="0">
                <a:solidFill>
                  <a:srgbClr val="CC0000"/>
                </a:solidFill>
              </a:rPr>
              <a:t>Burnout</a:t>
            </a:r>
            <a:r>
              <a:rPr lang="en-US" dirty="0" smtClean="0"/>
              <a:t> to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3600" b="1" dirty="0" err="1" smtClean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3600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3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36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endParaRPr lang="en-US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51" name="TextBox 8"/>
          <p:cNvSpPr txBox="1">
            <a:spLocks noChangeArrowheads="1"/>
          </p:cNvSpPr>
          <p:nvPr/>
        </p:nvSpPr>
        <p:spPr bwMode="auto">
          <a:xfrm>
            <a:off x="533400" y="4953000"/>
            <a:ext cx="29718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Relaxation/Self-regulation</a:t>
            </a:r>
          </a:p>
          <a:p>
            <a:r>
              <a:rPr lang="en-US" sz="1100"/>
              <a:t>(in the context of perceived demand/threat) </a:t>
            </a:r>
          </a:p>
        </p:txBody>
      </p:sp>
      <p:sp>
        <p:nvSpPr>
          <p:cNvPr id="27652" name="TextBox 10"/>
          <p:cNvSpPr txBox="1">
            <a:spLocks noChangeArrowheads="1"/>
          </p:cNvSpPr>
          <p:nvPr/>
        </p:nvSpPr>
        <p:spPr bwMode="auto">
          <a:xfrm>
            <a:off x="4114800" y="2743200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/>
              <a:t>+</a:t>
            </a:r>
          </a:p>
        </p:txBody>
      </p:sp>
      <p:sp>
        <p:nvSpPr>
          <p:cNvPr id="27653" name="TextBox 12"/>
          <p:cNvSpPr txBox="1">
            <a:spLocks noChangeArrowheads="1"/>
          </p:cNvSpPr>
          <p:nvPr/>
        </p:nvSpPr>
        <p:spPr bwMode="auto">
          <a:xfrm>
            <a:off x="5410200" y="4953000"/>
            <a:ext cx="297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Changing Perceptions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4400" y="5791200"/>
            <a:ext cx="7620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When the </a:t>
            </a:r>
            <a:r>
              <a:rPr lang="en-US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Pain</a:t>
            </a:r>
            <a:r>
              <a:rPr lang="en-US" dirty="0">
                <a:solidFill>
                  <a:srgbClr val="0000FF"/>
                </a:solidFill>
              </a:rPr>
              <a:t> of staying the Same is greater than the </a:t>
            </a:r>
            <a:r>
              <a:rPr lang="en-US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Fear of Change</a:t>
            </a:r>
          </a:p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We will Change </a:t>
            </a:r>
          </a:p>
        </p:txBody>
      </p:sp>
      <p:pic>
        <p:nvPicPr>
          <p:cNvPr id="62469" name="Picture 5" descr="C:\Users\Eg\AppData\Local\Microsoft\Windows\Temporary Internet Files\Content.IE5\6YWKLX20\MPj0433057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676400"/>
            <a:ext cx="3485471" cy="27950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2470" name="Picture 6" descr="C:\Users\Eg\AppData\Local\Microsoft\Windows\Temporary Internet Files\Content.IE5\9SVZKPO8\MPj0433055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3505200" cy="30388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 cap="small" dirty="0" smtClean="0"/>
              <a:t>From Burnout to </a:t>
            </a:r>
            <a:r>
              <a:rPr lang="en-US" sz="3200" b="1" cap="small" dirty="0" err="1" smtClean="0"/>
              <a:t>BurnThru</a:t>
            </a:r>
            <a:r>
              <a:rPr lang="en-US" sz="3200" b="1" cap="small" dirty="0" smtClean="0"/>
              <a:t>:</a:t>
            </a:r>
            <a:r>
              <a:rPr lang="en-US" cap="small" dirty="0" smtClean="0"/>
              <a:t/>
            </a:r>
            <a:br>
              <a:rPr lang="en-US" cap="small" dirty="0" smtClean="0"/>
            </a:br>
            <a:r>
              <a:rPr lang="en-US" cap="small" dirty="0" smtClean="0"/>
              <a:t>  Correcting Perception</a:t>
            </a:r>
            <a:endParaRPr lang="en-US" cap="small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381000"/>
            <a:ext cx="77724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rgbClr val="FFFF00"/>
                </a:solidFill>
              </a:rPr>
              <a:t>Compassion Fatigue </a:t>
            </a:r>
            <a:r>
              <a:rPr lang="en-US" sz="4000" dirty="0" smtClean="0">
                <a:solidFill>
                  <a:srgbClr val="FFFF00"/>
                </a:solidFill>
              </a:rPr>
              <a:t>Resiliency</a:t>
            </a:r>
            <a:br>
              <a:rPr lang="en-US" sz="4000" dirty="0" smtClean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Solution</a:t>
            </a:r>
            <a:endParaRPr lang="en-US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69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5562600"/>
            <a:ext cx="6400800" cy="838200"/>
          </a:xfrm>
        </p:spPr>
        <p:txBody>
          <a:bodyPr/>
          <a:lstStyle/>
          <a:p>
            <a:pPr eaLnBrk="1" hangingPunct="1"/>
            <a:r>
              <a:rPr lang="en-US" smtClean="0"/>
              <a:t>Professional Maturation</a:t>
            </a:r>
          </a:p>
        </p:txBody>
      </p:sp>
      <p:pic>
        <p:nvPicPr>
          <p:cNvPr id="4" name="Picture 3" descr="Perception-Action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7000" y="2057400"/>
            <a:ext cx="4019550" cy="33782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8000" dirty="0" smtClean="0"/>
              <a:t>Disease</a:t>
            </a:r>
            <a:endParaRPr lang="en-US" sz="8000" dirty="0"/>
          </a:p>
        </p:txBody>
      </p:sp>
      <p:pic>
        <p:nvPicPr>
          <p:cNvPr id="30723" name="Picture 2" descr="C:\Users\Eg\AppData\Local\Microsoft\Windows\Temporary Internet Files\Content.Outlook\R9G1TF9N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828800"/>
            <a:ext cx="1181100" cy="885825"/>
          </a:xfrm>
        </p:spPr>
      </p:pic>
      <p:pic>
        <p:nvPicPr>
          <p:cNvPr id="30724" name="Picture 3" descr="C:\Users\Eg\AppData\Local\Microsoft\Windows\Temporary Internet Files\Content.Outlook\R9G1TF9N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828800"/>
            <a:ext cx="2057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4" descr="C:\Users\Eg\AppData\Local\Microsoft\Windows\Temporary Internet Files\Content.Outlook\R9G1TF9N\images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2057400"/>
            <a:ext cx="11049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5" descr="C:\Users\Eg\AppData\Local\Microsoft\Windows\Temporary Internet Files\Content.Outlook\R9G1TF9N\images 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4800600"/>
            <a:ext cx="11811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6" descr="C:\Users\Eg\AppData\Local\Microsoft\Windows\Temporary Internet Files\Content.Outlook\R9G1TF9N\images (5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5200" y="4724400"/>
            <a:ext cx="10191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133600" y="3276600"/>
            <a:ext cx="5029200" cy="3170238"/>
          </a:xfrm>
          <a:prstGeom prst="rect">
            <a:avLst/>
          </a:prstGeom>
          <a:noFill/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Disease</a:t>
            </a:r>
            <a:r>
              <a:rPr lang="en-US" sz="2400" dirty="0">
                <a:cs typeface="+mn-cs"/>
              </a:rPr>
              <a:t> is the </a:t>
            </a: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absence</a:t>
            </a:r>
            <a:r>
              <a:rPr lang="en-US" sz="2400" dirty="0">
                <a:cs typeface="+mn-cs"/>
              </a:rPr>
              <a:t> of </a:t>
            </a:r>
          </a:p>
          <a:p>
            <a:pPr algn="ctr">
              <a:defRPr/>
            </a:pP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EFFECTIVE ANTIBODIES</a:t>
            </a:r>
          </a:p>
          <a:p>
            <a:pPr algn="ctr">
              <a:defRPr/>
            </a:pPr>
            <a:endParaRPr lang="en-US" sz="2400" dirty="0">
              <a:cs typeface="+mn-cs"/>
            </a:endParaRPr>
          </a:p>
          <a:p>
            <a:pPr algn="ctr">
              <a:defRPr/>
            </a:pPr>
            <a:endParaRPr lang="en-US" sz="2400" dirty="0">
              <a:cs typeface="+mn-cs"/>
            </a:endParaRPr>
          </a:p>
          <a:p>
            <a:pPr algn="ctr">
              <a:defRPr/>
            </a:pPr>
            <a:r>
              <a:rPr lang="en-US" sz="2400" dirty="0">
                <a:cs typeface="+mn-cs"/>
              </a:rPr>
              <a:t>Not the presence of a 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TOXIC ENVIRONMENT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Compassion Fatigue “Antibodies”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8915400" cy="4906963"/>
          </a:xfrm>
        </p:spPr>
        <p:txBody>
          <a:bodyPr/>
          <a:lstStyle/>
          <a:p>
            <a:pPr marL="514350" indent="-514350" eaLnBrk="1" hangingPunct="1">
              <a:buFontTx/>
              <a:buAutoNum type="arabicPeriod"/>
              <a:defRPr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Self-regulation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– ability to immediately shift from sympathetic to parasympathetic dominance (especially when perceiving threat)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Intentionality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– Principle-based vs. demand driven; fealty to covenant</a:t>
            </a:r>
            <a:endParaRPr lang="en-US" dirty="0" smtClean="0"/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Perceptual Maturation/Self-validation</a:t>
            </a:r>
            <a:r>
              <a:rPr lang="en-US" sz="3600" dirty="0" smtClean="0"/>
              <a:t> </a:t>
            </a:r>
            <a:r>
              <a:rPr lang="en-US" sz="2400" dirty="0" smtClean="0"/>
              <a:t>– other’s reaction and valuation do not determine behavior; integrity &gt; reputation</a:t>
            </a:r>
            <a:endParaRPr lang="en-US" dirty="0" smtClean="0"/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Connection</a:t>
            </a:r>
            <a:r>
              <a:rPr lang="en-US" dirty="0" smtClean="0"/>
              <a:t> </a:t>
            </a:r>
            <a:r>
              <a:rPr lang="en-US" sz="2400" dirty="0" smtClean="0"/>
              <a:t>– develop and utilize support network</a:t>
            </a:r>
            <a:endParaRPr lang="en-US" dirty="0" smtClean="0"/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Self-care</a:t>
            </a:r>
            <a:r>
              <a:rPr lang="en-US" dirty="0" smtClean="0"/>
              <a:t> </a:t>
            </a:r>
            <a:r>
              <a:rPr lang="en-US" sz="2400" dirty="0" smtClean="0"/>
              <a:t>– aerobic activity (3x/week) primary</a:t>
            </a:r>
            <a:endParaRPr lang="en-US" dirty="0" smtClean="0"/>
          </a:p>
        </p:txBody>
      </p:sp>
      <p:cxnSp>
        <p:nvCxnSpPr>
          <p:cNvPr id="5" name="Straight Connector 4"/>
          <p:cNvCxnSpPr>
            <a:stCxn id="3" idx="1"/>
            <a:endCxn id="3" idx="3"/>
          </p:cNvCxnSpPr>
          <p:nvPr/>
        </p:nvCxnSpPr>
        <p:spPr>
          <a:xfrm>
            <a:off x="76200" y="3672682"/>
            <a:ext cx="8915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16200000">
            <a:off x="7518916" y="2036118"/>
            <a:ext cx="209550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Primary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7565081" y="4931717"/>
            <a:ext cx="2095500" cy="461665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</a:rPr>
              <a:t>S</a:t>
            </a:r>
            <a:r>
              <a:rPr lang="en-US" sz="2400" b="1" dirty="0" smtClean="0">
                <a:solidFill>
                  <a:srgbClr val="006600"/>
                </a:solidFill>
              </a:rPr>
              <a:t>econdary</a:t>
            </a:r>
            <a:endParaRPr lang="en-US" sz="24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448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13470" dir="2700000" algn="ctr" rotWithShape="0">
              <a:schemeClr val="bg2"/>
            </a:outerShdw>
          </a:effec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z="4000" b="1">
                <a:solidFill>
                  <a:srgbClr val="FFFF00"/>
                </a:solidFill>
              </a:rPr>
              <a:t>Compassion Fatigue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40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40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40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40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40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40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400"/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en-US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rPr>
              <a:t>That which is to give light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rPr>
              <a:t>	  Must endure burning</a:t>
            </a:r>
            <a:r>
              <a:rPr lang="en-US" sz="24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rPr>
              <a:t>”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i="1"/>
              <a:t>			- Viktor Frankl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/>
          </a:p>
          <a:p>
            <a:pPr eaLnBrk="1" hangingPunct="1">
              <a:lnSpc>
                <a:spcPct val="90000"/>
              </a:lnSpc>
              <a:defRPr/>
            </a:pPr>
            <a:endParaRPr lang="en-US" sz="2400"/>
          </a:p>
        </p:txBody>
      </p:sp>
      <p:pic>
        <p:nvPicPr>
          <p:cNvPr id="4100" name="Picture 4" descr="j028987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1219200"/>
            <a:ext cx="3352800" cy="3581400"/>
          </a:xfrm>
        </p:spPr>
      </p:pic>
      <p:pic>
        <p:nvPicPr>
          <p:cNvPr id="4101" name="Picture 5" descr="j021615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95875" y="3946525"/>
            <a:ext cx="3146425" cy="2179638"/>
          </a:xfrm>
        </p:spPr>
      </p:pic>
      <p:pic>
        <p:nvPicPr>
          <p:cNvPr id="4102" name="Picture 6" descr="j02899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1676400"/>
            <a:ext cx="3657600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j017894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219200"/>
            <a:ext cx="2971800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imag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2746375"/>
            <a:ext cx="2057400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 descr="flame-of-hop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8338" y="1066800"/>
            <a:ext cx="212566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Antibody II:  Intentionality</a:t>
            </a:r>
            <a:endParaRPr lang="en-US" dirty="0"/>
          </a:p>
        </p:txBody>
      </p:sp>
      <p:pic>
        <p:nvPicPr>
          <p:cNvPr id="89091" name="Picture 3" descr="C:\Users\Eg\AppData\Local\Microsoft\Windows\Temporary Internet Files\Content.IE5\9SVZKPO8\MPj0438742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752600"/>
            <a:ext cx="6096000" cy="4572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55456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FFFF00"/>
                </a:solidFill>
              </a:rPr>
              <a:t>Compassion Fatigue Resiliency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514600"/>
            <a:ext cx="3962400" cy="3886200"/>
          </a:xfrm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cap="smal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I go where I aim myself?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Requires self-regulation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Mission-driven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Internal locus of control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Principle-based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Tolerance of pain for growth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Maturation of spirituality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1524000" y="1219200"/>
            <a:ext cx="6172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Antibody 2:  Intentionality</a:t>
            </a:r>
          </a:p>
        </p:txBody>
      </p:sp>
      <p:pic>
        <p:nvPicPr>
          <p:cNvPr id="6" name="Picture 5" descr="brainbeamki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2514600"/>
            <a:ext cx="39624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Trauma:  Thwarting Intention</a:t>
            </a:r>
          </a:p>
        </p:txBody>
      </p:sp>
      <p:sp>
        <p:nvSpPr>
          <p:cNvPr id="23556" name="Right Arrow 5"/>
          <p:cNvSpPr>
            <a:spLocks noChangeArrowheads="1"/>
          </p:cNvSpPr>
          <p:nvPr/>
        </p:nvSpPr>
        <p:spPr bwMode="auto">
          <a:xfrm>
            <a:off x="2971800" y="3657600"/>
            <a:ext cx="1981200" cy="941388"/>
          </a:xfrm>
          <a:prstGeom prst="rightArrow">
            <a:avLst>
              <a:gd name="adj1" fmla="val 50000"/>
              <a:gd name="adj2" fmla="val 5002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7" name="TextBox 6"/>
          <p:cNvSpPr txBox="1">
            <a:spLocks noChangeArrowheads="1"/>
          </p:cNvSpPr>
          <p:nvPr/>
        </p:nvSpPr>
        <p:spPr bwMode="auto">
          <a:xfrm>
            <a:off x="3200400" y="3962400"/>
            <a:ext cx="121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Covenant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" name="5-Point Star 7"/>
          <p:cNvSpPr/>
          <p:nvPr/>
        </p:nvSpPr>
        <p:spPr bwMode="auto">
          <a:xfrm>
            <a:off x="4953000" y="3505200"/>
            <a:ext cx="1447800" cy="13716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559" name="TextBox 8"/>
          <p:cNvSpPr txBox="1">
            <a:spLocks noChangeArrowheads="1"/>
          </p:cNvSpPr>
          <p:nvPr/>
        </p:nvSpPr>
        <p:spPr bwMode="auto">
          <a:xfrm>
            <a:off x="5181600" y="4038600"/>
            <a:ext cx="91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Trigger</a:t>
            </a:r>
          </a:p>
        </p:txBody>
      </p:sp>
      <p:sp>
        <p:nvSpPr>
          <p:cNvPr id="23560" name="Right Arrow 9"/>
          <p:cNvSpPr>
            <a:spLocks noChangeArrowheads="1"/>
          </p:cNvSpPr>
          <p:nvPr/>
        </p:nvSpPr>
        <p:spPr bwMode="auto">
          <a:xfrm rot="-2924173">
            <a:off x="5846763" y="2563813"/>
            <a:ext cx="1524000" cy="838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1" name="TextBox 10"/>
          <p:cNvSpPr txBox="1">
            <a:spLocks noChangeArrowheads="1"/>
          </p:cNvSpPr>
          <p:nvPr/>
        </p:nvSpPr>
        <p:spPr bwMode="auto">
          <a:xfrm>
            <a:off x="5791200" y="29718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Reactivity</a:t>
            </a:r>
          </a:p>
        </p:txBody>
      </p:sp>
      <p:sp>
        <p:nvSpPr>
          <p:cNvPr id="12" name="5-Point Star 11"/>
          <p:cNvSpPr/>
          <p:nvPr/>
        </p:nvSpPr>
        <p:spPr bwMode="auto">
          <a:xfrm>
            <a:off x="381000" y="3733800"/>
            <a:ext cx="533400" cy="4572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" name="5-Point Star 12"/>
          <p:cNvSpPr/>
          <p:nvPr/>
        </p:nvSpPr>
        <p:spPr bwMode="auto">
          <a:xfrm>
            <a:off x="914400" y="3733800"/>
            <a:ext cx="533400" cy="4572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" name="5-Point Star 13"/>
          <p:cNvSpPr/>
          <p:nvPr/>
        </p:nvSpPr>
        <p:spPr bwMode="auto">
          <a:xfrm>
            <a:off x="1447800" y="3733800"/>
            <a:ext cx="533400" cy="457200"/>
          </a:xfrm>
          <a:prstGeom prst="star5">
            <a:avLst/>
          </a:prstGeom>
          <a:solidFill>
            <a:srgbClr val="CC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565" name="Freeform 35"/>
          <p:cNvSpPr>
            <a:spLocks noChangeArrowheads="1"/>
          </p:cNvSpPr>
          <p:nvPr/>
        </p:nvSpPr>
        <p:spPr bwMode="auto">
          <a:xfrm>
            <a:off x="1752600" y="2209800"/>
            <a:ext cx="3505200" cy="1498600"/>
          </a:xfrm>
          <a:custGeom>
            <a:avLst/>
            <a:gdLst>
              <a:gd name="T0" fmla="*/ 0 w 4417454"/>
              <a:gd name="T1" fmla="*/ 2083125 h 1270716"/>
              <a:gd name="T2" fmla="*/ 1196929 w 4417454"/>
              <a:gd name="T3" fmla="*/ 56303 h 1270716"/>
              <a:gd name="T4" fmla="*/ 2207240 w 4417454"/>
              <a:gd name="T5" fmla="*/ 1745320 h 1270716"/>
              <a:gd name="T6" fmla="*/ 2207240 w 4417454"/>
              <a:gd name="T7" fmla="*/ 1745320 h 1270716"/>
              <a:gd name="T8" fmla="*/ 0 60000 65536"/>
              <a:gd name="T9" fmla="*/ 0 60000 65536"/>
              <a:gd name="T10" fmla="*/ 0 60000 65536"/>
              <a:gd name="T11" fmla="*/ 0 60000 65536"/>
              <a:gd name="T12" fmla="*/ 0 w 4417454"/>
              <a:gd name="T13" fmla="*/ 0 h 1270716"/>
              <a:gd name="T14" fmla="*/ 4417454 w 4417454"/>
              <a:gd name="T15" fmla="*/ 1270716 h 12707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17454" h="1270716">
                <a:moveTo>
                  <a:pt x="0" y="1270716"/>
                </a:moveTo>
                <a:cubicBezTo>
                  <a:pt x="829614" y="669702"/>
                  <a:pt x="1659229" y="68688"/>
                  <a:pt x="2395471" y="34344"/>
                </a:cubicBezTo>
                <a:cubicBezTo>
                  <a:pt x="3131713" y="0"/>
                  <a:pt x="4417454" y="1064654"/>
                  <a:pt x="4417454" y="1064654"/>
                </a:cubicBezTo>
              </a:path>
            </a:pathLst>
          </a:custGeom>
          <a:noFill/>
          <a:ln w="76200" algn="ctr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6" name="TextBox 36"/>
          <p:cNvSpPr txBox="1">
            <a:spLocks noChangeArrowheads="1"/>
          </p:cNvSpPr>
          <p:nvPr/>
        </p:nvSpPr>
        <p:spPr bwMode="auto">
          <a:xfrm>
            <a:off x="457200" y="4191000"/>
            <a:ext cx="1447800" cy="1477963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Past painful and/or traumatic learning experiences</a:t>
            </a:r>
          </a:p>
        </p:txBody>
      </p:sp>
      <p:sp>
        <p:nvSpPr>
          <p:cNvPr id="23567" name="TextBox 37"/>
          <p:cNvSpPr txBox="1">
            <a:spLocks noChangeArrowheads="1"/>
          </p:cNvSpPr>
          <p:nvPr/>
        </p:nvSpPr>
        <p:spPr bwMode="auto">
          <a:xfrm>
            <a:off x="5181600" y="4953000"/>
            <a:ext cx="990600" cy="1477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/>
              <a:t>See</a:t>
            </a:r>
          </a:p>
          <a:p>
            <a:pPr>
              <a:buFont typeface="Arial" charset="0"/>
              <a:buChar char="•"/>
            </a:pPr>
            <a:r>
              <a:rPr lang="en-US"/>
              <a:t>Hear</a:t>
            </a:r>
          </a:p>
          <a:p>
            <a:pPr>
              <a:buFont typeface="Arial" charset="0"/>
              <a:buChar char="•"/>
            </a:pPr>
            <a:r>
              <a:rPr lang="en-US"/>
              <a:t>Feel</a:t>
            </a:r>
          </a:p>
          <a:p>
            <a:pPr>
              <a:buFont typeface="Arial" charset="0"/>
              <a:buChar char="•"/>
            </a:pPr>
            <a:r>
              <a:rPr lang="en-US"/>
              <a:t>Taste</a:t>
            </a:r>
          </a:p>
          <a:p>
            <a:pPr>
              <a:buFont typeface="Arial" charset="0"/>
              <a:buChar char="•"/>
            </a:pPr>
            <a:r>
              <a:rPr lang="en-US"/>
              <a:t>Smell</a:t>
            </a:r>
          </a:p>
        </p:txBody>
      </p:sp>
      <p:sp>
        <p:nvSpPr>
          <p:cNvPr id="23569" name="Oval 17"/>
          <p:cNvSpPr>
            <a:spLocks noChangeArrowheads="1"/>
          </p:cNvSpPr>
          <p:nvPr/>
        </p:nvSpPr>
        <p:spPr bwMode="auto">
          <a:xfrm>
            <a:off x="8001000" y="36576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8153400" y="39624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Vision</a:t>
            </a:r>
          </a:p>
        </p:txBody>
      </p:sp>
      <p:sp>
        <p:nvSpPr>
          <p:cNvPr id="23571" name="Text Box 19"/>
          <p:cNvSpPr txBox="1">
            <a:spLocks noChangeArrowheads="1"/>
          </p:cNvSpPr>
          <p:nvPr/>
        </p:nvSpPr>
        <p:spPr bwMode="auto">
          <a:xfrm>
            <a:off x="7239000" y="1752600"/>
            <a:ext cx="1905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itchFamily="2" charset="-79"/>
              </a:rPr>
              <a:t>Dreading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itchFamily="2" charset="-79"/>
              </a:rPr>
              <a:t>Clients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itchFamily="2" charset="-79"/>
              </a:rPr>
              <a:t>Critical of Colleagues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haroni" pitchFamily="2" charset="-79"/>
            </a:endParaRPr>
          </a:p>
        </p:txBody>
      </p:sp>
      <p:sp>
        <p:nvSpPr>
          <p:cNvPr id="20" name="Footer Placeholder 3"/>
          <p:cNvSpPr txBox="1">
            <a:spLocks/>
          </p:cNvSpPr>
          <p:nvPr/>
        </p:nvSpPr>
        <p:spPr bwMode="auto">
          <a:xfrm>
            <a:off x="6248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1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© 2007 Compassion Unlimited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971800" y="4572000"/>
            <a:ext cx="1676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Compassion</a:t>
            </a:r>
          </a:p>
          <a:p>
            <a:pPr>
              <a:buFont typeface="Arial" charset="0"/>
              <a:buChar char="•"/>
            </a:pPr>
            <a:endParaRPr lang="en-US" dirty="0"/>
          </a:p>
        </p:txBody>
      </p:sp>
      <p:sp>
        <p:nvSpPr>
          <p:cNvPr id="39956" name="TextBox 5"/>
          <p:cNvSpPr txBox="1">
            <a:spLocks noChangeArrowheads="1"/>
          </p:cNvSpPr>
          <p:nvPr/>
        </p:nvSpPr>
        <p:spPr bwMode="auto">
          <a:xfrm>
            <a:off x="0" y="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FFFF"/>
                </a:solidFill>
              </a:rPr>
              <a:t>Worksheet 1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3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3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3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  <p:bldP spid="23557" grpId="0"/>
      <p:bldP spid="8" grpId="0" animBg="1"/>
      <p:bldP spid="23559" grpId="0"/>
      <p:bldP spid="23560" grpId="0" animBg="1"/>
      <p:bldP spid="12" grpId="0" animBg="1"/>
      <p:bldP spid="13" grpId="0" animBg="1"/>
      <p:bldP spid="14" grpId="0" animBg="1"/>
      <p:bldP spid="23565" grpId="0" animBg="1"/>
      <p:bldP spid="23566" grpId="0" animBg="1"/>
      <p:bldP spid="23567" grpId="0" animBg="1"/>
      <p:bldP spid="23569" grpId="0" animBg="1"/>
      <p:bldP spid="23570" grpId="0"/>
      <p:bldP spid="1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 algn="l">
              <a:defRPr/>
            </a:pPr>
            <a:r>
              <a:rPr lang="en-US" smtClean="0"/>
              <a:t>© 2007 Compassion Unlimited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Healing Trauma</a:t>
            </a:r>
            <a:br>
              <a:rPr lang="en-US" sz="4000" dirty="0" smtClean="0"/>
            </a:br>
            <a:r>
              <a:rPr lang="en-US" dirty="0" smtClean="0"/>
              <a:t>With Intentional Living</a:t>
            </a:r>
          </a:p>
        </p:txBody>
      </p:sp>
      <p:sp>
        <p:nvSpPr>
          <p:cNvPr id="20" name="Footer Placeholder 3"/>
          <p:cNvSpPr txBox="1">
            <a:spLocks/>
          </p:cNvSpPr>
          <p:nvPr/>
        </p:nvSpPr>
        <p:spPr bwMode="auto">
          <a:xfrm>
            <a:off x="6248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1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© 2007 Compassion Unlimited</a:t>
            </a:r>
          </a:p>
        </p:txBody>
      </p:sp>
      <p:sp>
        <p:nvSpPr>
          <p:cNvPr id="40965" name="Right Arrow 20"/>
          <p:cNvSpPr>
            <a:spLocks noChangeArrowheads="1"/>
          </p:cNvSpPr>
          <p:nvPr/>
        </p:nvSpPr>
        <p:spPr bwMode="auto">
          <a:xfrm>
            <a:off x="2209800" y="3657600"/>
            <a:ext cx="1981200" cy="941388"/>
          </a:xfrm>
          <a:prstGeom prst="rightArrow">
            <a:avLst>
              <a:gd name="adj1" fmla="val 50000"/>
              <a:gd name="adj2" fmla="val 5002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6" name="TextBox 21"/>
          <p:cNvSpPr txBox="1">
            <a:spLocks noChangeArrowheads="1"/>
          </p:cNvSpPr>
          <p:nvPr/>
        </p:nvSpPr>
        <p:spPr bwMode="auto">
          <a:xfrm>
            <a:off x="2514600" y="3962400"/>
            <a:ext cx="129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Covenant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3" name="5-Point Star 22"/>
          <p:cNvSpPr/>
          <p:nvPr/>
        </p:nvSpPr>
        <p:spPr bwMode="auto">
          <a:xfrm>
            <a:off x="4267200" y="3429000"/>
            <a:ext cx="1447800" cy="13716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72000" y="40386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Trigger</a:t>
            </a:r>
          </a:p>
        </p:txBody>
      </p:sp>
      <p:sp>
        <p:nvSpPr>
          <p:cNvPr id="27" name="5-Point Star 26"/>
          <p:cNvSpPr/>
          <p:nvPr/>
        </p:nvSpPr>
        <p:spPr bwMode="auto">
          <a:xfrm>
            <a:off x="381000" y="3733800"/>
            <a:ext cx="533400" cy="4572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8" name="5-Point Star 27"/>
          <p:cNvSpPr/>
          <p:nvPr/>
        </p:nvSpPr>
        <p:spPr bwMode="auto">
          <a:xfrm>
            <a:off x="914400" y="3733800"/>
            <a:ext cx="533400" cy="4572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" name="5-Point Star 28"/>
          <p:cNvSpPr/>
          <p:nvPr/>
        </p:nvSpPr>
        <p:spPr bwMode="auto">
          <a:xfrm>
            <a:off x="1447800" y="3733800"/>
            <a:ext cx="533400" cy="457200"/>
          </a:xfrm>
          <a:prstGeom prst="star5">
            <a:avLst/>
          </a:prstGeom>
          <a:solidFill>
            <a:srgbClr val="CC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" name="Freeform 29"/>
          <p:cNvSpPr>
            <a:spLocks noChangeArrowheads="1"/>
          </p:cNvSpPr>
          <p:nvPr/>
        </p:nvSpPr>
        <p:spPr bwMode="auto">
          <a:xfrm>
            <a:off x="914400" y="2438400"/>
            <a:ext cx="4418013" cy="1270000"/>
          </a:xfrm>
          <a:custGeom>
            <a:avLst/>
            <a:gdLst>
              <a:gd name="T0" fmla="*/ 0 w 4417454"/>
              <a:gd name="T1" fmla="*/ 1267854 h 1270716"/>
              <a:gd name="T2" fmla="*/ 2396686 w 4417454"/>
              <a:gd name="T3" fmla="*/ 34268 h 1270716"/>
              <a:gd name="T4" fmla="*/ 4419693 w 4417454"/>
              <a:gd name="T5" fmla="*/ 1062257 h 1270716"/>
              <a:gd name="T6" fmla="*/ 4419693 w 4417454"/>
              <a:gd name="T7" fmla="*/ 1062257 h 1270716"/>
              <a:gd name="T8" fmla="*/ 0 60000 65536"/>
              <a:gd name="T9" fmla="*/ 0 60000 65536"/>
              <a:gd name="T10" fmla="*/ 0 60000 65536"/>
              <a:gd name="T11" fmla="*/ 0 60000 65536"/>
              <a:gd name="T12" fmla="*/ 0 w 4417454"/>
              <a:gd name="T13" fmla="*/ 0 h 1270716"/>
              <a:gd name="T14" fmla="*/ 4417454 w 4417454"/>
              <a:gd name="T15" fmla="*/ 1270716 h 12707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17454" h="1270716">
                <a:moveTo>
                  <a:pt x="0" y="1270716"/>
                </a:moveTo>
                <a:cubicBezTo>
                  <a:pt x="829614" y="669702"/>
                  <a:pt x="1659229" y="68688"/>
                  <a:pt x="2395471" y="34344"/>
                </a:cubicBezTo>
                <a:cubicBezTo>
                  <a:pt x="3131713" y="0"/>
                  <a:pt x="4417454" y="1064654"/>
                  <a:pt x="4417454" y="1064654"/>
                </a:cubicBezTo>
              </a:path>
            </a:pathLst>
          </a:custGeom>
          <a:noFill/>
          <a:ln w="76200" algn="ctr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73" name="TextBox 30"/>
          <p:cNvSpPr txBox="1">
            <a:spLocks noChangeArrowheads="1"/>
          </p:cNvSpPr>
          <p:nvPr/>
        </p:nvSpPr>
        <p:spPr bwMode="auto">
          <a:xfrm>
            <a:off x="457200" y="4191000"/>
            <a:ext cx="1447800" cy="1477963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Past painful and/or traumatic learning experiences</a:t>
            </a:r>
          </a:p>
        </p:txBody>
      </p:sp>
      <p:sp>
        <p:nvSpPr>
          <p:cNvPr id="40974" name="TextBox 31"/>
          <p:cNvSpPr txBox="1">
            <a:spLocks noChangeArrowheads="1"/>
          </p:cNvSpPr>
          <p:nvPr/>
        </p:nvSpPr>
        <p:spPr bwMode="auto">
          <a:xfrm>
            <a:off x="5181600" y="4953000"/>
            <a:ext cx="990600" cy="1477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/>
              <a:t>See</a:t>
            </a:r>
          </a:p>
          <a:p>
            <a:pPr>
              <a:buFont typeface="Arial" charset="0"/>
              <a:buChar char="•"/>
            </a:pPr>
            <a:r>
              <a:rPr lang="en-US"/>
              <a:t>Hear</a:t>
            </a:r>
          </a:p>
          <a:p>
            <a:pPr>
              <a:buFont typeface="Arial" charset="0"/>
              <a:buChar char="•"/>
            </a:pPr>
            <a:r>
              <a:rPr lang="en-US"/>
              <a:t>Feel</a:t>
            </a:r>
          </a:p>
          <a:p>
            <a:pPr>
              <a:buFont typeface="Arial" charset="0"/>
              <a:buChar char="•"/>
            </a:pPr>
            <a:r>
              <a:rPr lang="en-US"/>
              <a:t>Taste</a:t>
            </a:r>
          </a:p>
          <a:p>
            <a:pPr>
              <a:buFont typeface="Arial" charset="0"/>
              <a:buChar char="•"/>
            </a:pPr>
            <a:r>
              <a:rPr lang="en-US"/>
              <a:t>Smell</a:t>
            </a:r>
          </a:p>
        </p:txBody>
      </p:sp>
      <p:sp>
        <p:nvSpPr>
          <p:cNvPr id="24591" name="Right Arrow 32"/>
          <p:cNvSpPr>
            <a:spLocks noChangeArrowheads="1"/>
          </p:cNvSpPr>
          <p:nvPr/>
        </p:nvSpPr>
        <p:spPr bwMode="auto">
          <a:xfrm>
            <a:off x="6019800" y="3657600"/>
            <a:ext cx="1676400" cy="990600"/>
          </a:xfrm>
          <a:prstGeom prst="rightArrow">
            <a:avLst>
              <a:gd name="adj1" fmla="val 50000"/>
              <a:gd name="adj2" fmla="val 3928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2" name="TextBox 33"/>
          <p:cNvSpPr txBox="1">
            <a:spLocks noChangeArrowheads="1"/>
          </p:cNvSpPr>
          <p:nvPr/>
        </p:nvSpPr>
        <p:spPr bwMode="auto">
          <a:xfrm>
            <a:off x="6019800" y="39624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Intentionality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343400" y="3886200"/>
            <a:ext cx="144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Self-</a:t>
            </a:r>
          </a:p>
          <a:p>
            <a:pPr algn="ctr"/>
            <a:r>
              <a:rPr lang="en-US"/>
              <a:t>Regulation</a:t>
            </a:r>
          </a:p>
        </p:txBody>
      </p:sp>
      <p:sp>
        <p:nvSpPr>
          <p:cNvPr id="40978" name="Oval 19"/>
          <p:cNvSpPr>
            <a:spLocks noChangeArrowheads="1"/>
          </p:cNvSpPr>
          <p:nvPr/>
        </p:nvSpPr>
        <p:spPr bwMode="auto">
          <a:xfrm>
            <a:off x="8001000" y="36576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9" name="Text Box 20"/>
          <p:cNvSpPr txBox="1">
            <a:spLocks noChangeArrowheads="1"/>
          </p:cNvSpPr>
          <p:nvPr/>
        </p:nvSpPr>
        <p:spPr bwMode="auto">
          <a:xfrm>
            <a:off x="8153400" y="39624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Vision</a:t>
            </a:r>
          </a:p>
        </p:txBody>
      </p:sp>
      <p:sp>
        <p:nvSpPr>
          <p:cNvPr id="24597" name="Right Arrow 9"/>
          <p:cNvSpPr>
            <a:spLocks noChangeArrowheads="1"/>
          </p:cNvSpPr>
          <p:nvPr/>
        </p:nvSpPr>
        <p:spPr bwMode="auto">
          <a:xfrm rot="-2924173">
            <a:off x="5448300" y="2476500"/>
            <a:ext cx="1524000" cy="838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endParaRPr lang="en-US"/>
          </a:p>
        </p:txBody>
      </p:sp>
      <p:sp>
        <p:nvSpPr>
          <p:cNvPr id="24598" name="TextBox 10"/>
          <p:cNvSpPr txBox="1">
            <a:spLocks noChangeArrowheads="1"/>
          </p:cNvSpPr>
          <p:nvPr/>
        </p:nvSpPr>
        <p:spPr bwMode="auto">
          <a:xfrm>
            <a:off x="5334000" y="29718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Reactivity</a:t>
            </a:r>
          </a:p>
        </p:txBody>
      </p:sp>
      <p:sp>
        <p:nvSpPr>
          <p:cNvPr id="24599" name="Text Box 23"/>
          <p:cNvSpPr txBox="1">
            <a:spLocks noChangeArrowheads="1"/>
          </p:cNvSpPr>
          <p:nvPr/>
        </p:nvSpPr>
        <p:spPr bwMode="auto">
          <a:xfrm>
            <a:off x="7239000" y="1752600"/>
            <a:ext cx="1905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Dreading Clients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Critical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of Colleagues </a:t>
            </a:r>
          </a:p>
        </p:txBody>
      </p:sp>
      <p:sp>
        <p:nvSpPr>
          <p:cNvPr id="40983" name="TextBox 24"/>
          <p:cNvSpPr txBox="1">
            <a:spLocks noChangeArrowheads="1"/>
          </p:cNvSpPr>
          <p:nvPr/>
        </p:nvSpPr>
        <p:spPr bwMode="auto">
          <a:xfrm>
            <a:off x="2209800" y="4724400"/>
            <a:ext cx="1676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Compassion</a:t>
            </a:r>
          </a:p>
          <a:p>
            <a:pPr>
              <a:buFont typeface="Arial" charset="0"/>
              <a:buChar char="•"/>
            </a:pPr>
            <a:endParaRPr lang="en-US" dirty="0"/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705600" y="4724400"/>
            <a:ext cx="1676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Compassion</a:t>
            </a:r>
          </a:p>
          <a:p>
            <a:pPr>
              <a:buFont typeface="Arial" charset="0"/>
              <a:buChar char="•"/>
            </a:pP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4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4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45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4591" grpId="0" animBg="1"/>
      <p:bldP spid="24592" grpId="0"/>
      <p:bldP spid="35" grpId="0"/>
      <p:bldP spid="24597" grpId="0" animBg="1"/>
      <p:bldP spid="3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Formula for Hope #2</a:t>
            </a:r>
            <a:endParaRPr lang="en-US" sz="5400" dirty="0"/>
          </a:p>
        </p:txBody>
      </p:sp>
      <p:sp>
        <p:nvSpPr>
          <p:cNvPr id="4" name="TextBox 5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2514600"/>
            <a:ext cx="8229600" cy="33916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buNone/>
            </a:pPr>
            <a:endParaRPr lang="en-US" sz="3200" dirty="0" smtClean="0"/>
          </a:p>
          <a:p>
            <a:pPr algn="r">
              <a:buNone/>
            </a:pPr>
            <a:endParaRPr lang="en-US" dirty="0" smtClean="0"/>
          </a:p>
          <a:p>
            <a:pPr algn="r">
              <a:buNone/>
            </a:pPr>
            <a:endParaRPr lang="en-US" sz="3200" dirty="0" smtClean="0"/>
          </a:p>
          <a:p>
            <a:pPr algn="r">
              <a:buNone/>
            </a:pPr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=                                         Comfort </a:t>
            </a:r>
            <a:r>
              <a:rPr 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in </a:t>
            </a:r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Body</a:t>
            </a:r>
          </a:p>
          <a:p>
            <a:pPr algn="r">
              <a:buNone/>
            </a:pPr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=                    Increased </a:t>
            </a:r>
            <a:r>
              <a:rPr 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Thinking Capacity</a:t>
            </a:r>
          </a:p>
          <a:p>
            <a:pPr algn="r">
              <a:buNone/>
            </a:pPr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=        Living </a:t>
            </a:r>
            <a:r>
              <a:rPr 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with </a:t>
            </a:r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Intentionality &amp; Integrity</a:t>
            </a:r>
            <a:endParaRPr lang="en-US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6400" y="2438400"/>
            <a:ext cx="69047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Intention 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into 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Words</a:t>
            </a:r>
          </a:p>
          <a:p>
            <a:pPr algn="ctr">
              <a:buNone/>
            </a:pPr>
            <a:r>
              <a:rPr lang="en-US" sz="5400" b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+        RELAXATION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Antibody I:  Self Regulation </a:t>
            </a:r>
            <a:endParaRPr lang="en-US" dirty="0"/>
          </a:p>
        </p:txBody>
      </p:sp>
      <p:pic>
        <p:nvPicPr>
          <p:cNvPr id="88066" name="Picture 2" descr="C:\Users\Eg\AppData\Local\Microsoft\Windows\Temporary Internet Files\Content.IE5\6YWKLX20\MPj04383940000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524000"/>
            <a:ext cx="6400800" cy="4273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495800" y="20574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</a:rPr>
              <a:t>Chill</a:t>
            </a:r>
            <a:endParaRPr lang="en-US" sz="4800" b="1" dirty="0">
              <a:solidFill>
                <a:srgbClr val="002060"/>
              </a:solidFill>
            </a:endParaRPr>
          </a:p>
        </p:txBody>
      </p:sp>
      <p:pic>
        <p:nvPicPr>
          <p:cNvPr id="88067" name="Picture 3" descr="C:\Users\Eg\AppData\Local\Microsoft\Windows\Temporary Internet Files\Content.IE5\ZRY8R1C4\MPj0430899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736" y="3200400"/>
            <a:ext cx="5257264" cy="350758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59436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Developing “</a:t>
            </a:r>
            <a:r>
              <a:rPr lang="en-US" sz="2800" b="1" dirty="0" err="1" smtClean="0">
                <a:solidFill>
                  <a:srgbClr val="002060"/>
                </a:solidFill>
              </a:rPr>
              <a:t>bodyfull-ness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888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</a:rPr>
              <a:t>Antibody 1:  Self-Regulation</a:t>
            </a:r>
            <a:endParaRPr lang="en-US" dirty="0"/>
          </a:p>
        </p:txBody>
      </p:sp>
      <p:sp>
        <p:nvSpPr>
          <p:cNvPr id="203779" name="Oval 3"/>
          <p:cNvSpPr>
            <a:spLocks noChangeArrowheads="1"/>
          </p:cNvSpPr>
          <p:nvPr/>
        </p:nvSpPr>
        <p:spPr bwMode="auto">
          <a:xfrm>
            <a:off x="2590800" y="2667000"/>
            <a:ext cx="152400" cy="152400"/>
          </a:xfrm>
          <a:prstGeom prst="ellipse">
            <a:avLst/>
          </a:prstGeom>
          <a:solidFill>
            <a:srgbClr val="99CC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3780" name="Oval 4"/>
          <p:cNvSpPr>
            <a:spLocks noChangeArrowheads="1"/>
          </p:cNvSpPr>
          <p:nvPr/>
        </p:nvSpPr>
        <p:spPr bwMode="auto">
          <a:xfrm>
            <a:off x="5257800" y="2667000"/>
            <a:ext cx="152400" cy="152400"/>
          </a:xfrm>
          <a:prstGeom prst="ellipse">
            <a:avLst/>
          </a:prstGeom>
          <a:solidFill>
            <a:srgbClr val="99CC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3781" name="Oval 5"/>
          <p:cNvSpPr>
            <a:spLocks noChangeArrowheads="1"/>
          </p:cNvSpPr>
          <p:nvPr/>
        </p:nvSpPr>
        <p:spPr bwMode="auto">
          <a:xfrm>
            <a:off x="2590800" y="4876800"/>
            <a:ext cx="152400" cy="152400"/>
          </a:xfrm>
          <a:prstGeom prst="ellipse">
            <a:avLst/>
          </a:prstGeom>
          <a:solidFill>
            <a:srgbClr val="99CC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3782" name="Oval 6"/>
          <p:cNvSpPr>
            <a:spLocks noChangeArrowheads="1"/>
          </p:cNvSpPr>
          <p:nvPr/>
        </p:nvSpPr>
        <p:spPr bwMode="auto">
          <a:xfrm>
            <a:off x="5257800" y="4876800"/>
            <a:ext cx="152400" cy="152400"/>
          </a:xfrm>
          <a:prstGeom prst="ellipse">
            <a:avLst/>
          </a:prstGeom>
          <a:solidFill>
            <a:srgbClr val="99CC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3783" name="Line 7"/>
          <p:cNvSpPr>
            <a:spLocks noChangeShapeType="1"/>
          </p:cNvSpPr>
          <p:nvPr/>
        </p:nvSpPr>
        <p:spPr bwMode="auto">
          <a:xfrm>
            <a:off x="2743200" y="4953000"/>
            <a:ext cx="2514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3784" name="Line 8"/>
          <p:cNvSpPr>
            <a:spLocks noChangeShapeType="1"/>
          </p:cNvSpPr>
          <p:nvPr/>
        </p:nvSpPr>
        <p:spPr bwMode="auto">
          <a:xfrm flipV="1">
            <a:off x="5334000" y="2819400"/>
            <a:ext cx="0" cy="205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3785" name="Line 9"/>
          <p:cNvSpPr>
            <a:spLocks noChangeShapeType="1"/>
          </p:cNvSpPr>
          <p:nvPr/>
        </p:nvSpPr>
        <p:spPr bwMode="auto">
          <a:xfrm flipV="1">
            <a:off x="2667000" y="2819400"/>
            <a:ext cx="0" cy="205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3786" name="Line 10"/>
          <p:cNvSpPr>
            <a:spLocks noChangeShapeType="1"/>
          </p:cNvSpPr>
          <p:nvPr/>
        </p:nvSpPr>
        <p:spPr bwMode="auto">
          <a:xfrm>
            <a:off x="2743200" y="2743200"/>
            <a:ext cx="2514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3787" name="Line 11"/>
          <p:cNvSpPr>
            <a:spLocks noChangeShapeType="1"/>
          </p:cNvSpPr>
          <p:nvPr/>
        </p:nvSpPr>
        <p:spPr bwMode="auto">
          <a:xfrm>
            <a:off x="5486400" y="3810000"/>
            <a:ext cx="3048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3788" name="Line 12"/>
          <p:cNvSpPr>
            <a:spLocks noChangeShapeType="1"/>
          </p:cNvSpPr>
          <p:nvPr/>
        </p:nvSpPr>
        <p:spPr bwMode="auto">
          <a:xfrm>
            <a:off x="3886200" y="5181600"/>
            <a:ext cx="0" cy="304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3789" name="Line 13"/>
          <p:cNvSpPr>
            <a:spLocks noChangeShapeType="1"/>
          </p:cNvSpPr>
          <p:nvPr/>
        </p:nvSpPr>
        <p:spPr bwMode="auto">
          <a:xfrm flipH="1">
            <a:off x="2133600" y="3810000"/>
            <a:ext cx="381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3790" name="Line 14"/>
          <p:cNvSpPr>
            <a:spLocks noChangeShapeType="1"/>
          </p:cNvSpPr>
          <p:nvPr/>
        </p:nvSpPr>
        <p:spPr bwMode="auto">
          <a:xfrm flipV="1">
            <a:off x="3962400" y="2286000"/>
            <a:ext cx="0" cy="304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3791" name="Text Box 15"/>
          <p:cNvSpPr txBox="1">
            <a:spLocks noChangeArrowheads="1"/>
          </p:cNvSpPr>
          <p:nvPr/>
        </p:nvSpPr>
        <p:spPr bwMode="auto">
          <a:xfrm>
            <a:off x="3200400" y="3429000"/>
            <a:ext cx="1676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</a:rPr>
              <a:t>No Clenching</a:t>
            </a:r>
          </a:p>
        </p:txBody>
      </p:sp>
      <p:sp>
        <p:nvSpPr>
          <p:cNvPr id="203792" name="Rectangle 16"/>
          <p:cNvSpPr>
            <a:spLocks noChangeArrowheads="1"/>
          </p:cNvSpPr>
          <p:nvPr/>
        </p:nvSpPr>
        <p:spPr bwMode="auto">
          <a:xfrm>
            <a:off x="6248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endParaRPr lang="en-US" sz="1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37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37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37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37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37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37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37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37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037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037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03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03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037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037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03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03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037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037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03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03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203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037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03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03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203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203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203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203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2948E-6 L 0.16666 -3.2948E-6 " pathEditMode="relative" rAng="0" ptsTypes="AA">
                                      <p:cBhvr>
                                        <p:cTn id="114" dur="3000" fill="hold"/>
                                        <p:tgtEl>
                                          <p:spTgt spid="2037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0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38728E-6 L 5.55112E-17 0.22196 " pathEditMode="relative" rAng="0" ptsTypes="AA">
                                      <p:cBhvr>
                                        <p:cTn id="116" dur="3000" fill="hold"/>
                                        <p:tgtEl>
                                          <p:spTgt spid="2037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1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50867E-6 L -3.33333E-6 -0.19976 " pathEditMode="relative" rAng="0" ptsTypes="AA">
                                      <p:cBhvr>
                                        <p:cTn id="118" dur="3000" fill="hold"/>
                                        <p:tgtEl>
                                          <p:spTgt spid="2037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0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2948E-6 L -0.22084 -3.2948E-6 " pathEditMode="relative" rAng="0" ptsTypes="AA">
                                      <p:cBhvr>
                                        <p:cTn id="120" dur="3000" fill="hold"/>
                                        <p:tgtEl>
                                          <p:spTgt spid="2037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2037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9" grpId="0" animBg="1"/>
      <p:bldP spid="203780" grpId="0" animBg="1"/>
      <p:bldP spid="203781" grpId="0" animBg="1"/>
      <p:bldP spid="203782" grpId="0" animBg="1"/>
      <p:bldP spid="203783" grpId="0" animBg="1"/>
      <p:bldP spid="203784" grpId="0" animBg="1"/>
      <p:bldP spid="203785" grpId="0" animBg="1"/>
      <p:bldP spid="203786" grpId="0" animBg="1"/>
      <p:bldP spid="203787" grpId="0" animBg="1"/>
      <p:bldP spid="203787" grpId="1" animBg="1"/>
      <p:bldP spid="203788" grpId="0" animBg="1"/>
      <p:bldP spid="203788" grpId="1" animBg="1"/>
      <p:bldP spid="203789" grpId="0" animBg="1"/>
      <p:bldP spid="203789" grpId="1" animBg="1"/>
      <p:bldP spid="203790" grpId="0" animBg="1"/>
      <p:bldP spid="203790" grpId="1" animBg="1"/>
      <p:bldP spid="203791" grpId="0"/>
      <p:bldP spid="203791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sz="half" idx="3"/>
          </p:nvPr>
        </p:nvSpPr>
        <p:spPr>
          <a:xfrm>
            <a:off x="2590800" y="1524000"/>
            <a:ext cx="4038600" cy="45720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Relaxing tension of pelvic floor muscles switches from sympathetic to parasympathetic dominance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err="1" smtClean="0"/>
              <a:t>Psoas</a:t>
            </a:r>
            <a:r>
              <a:rPr lang="en-US" sz="2200" dirty="0" smtClean="0"/>
              <a:t>, Sphincter, and </a:t>
            </a:r>
            <a:r>
              <a:rPr lang="en-US" sz="2200" dirty="0" err="1" smtClean="0"/>
              <a:t>Kegels</a:t>
            </a:r>
            <a:r>
              <a:rPr lang="en-US" sz="2200" dirty="0" smtClean="0"/>
              <a:t> (anterior + posterior)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Regaining of neocortical functioning in 20-30 seconds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Relieves pressure on </a:t>
            </a:r>
            <a:r>
              <a:rPr lang="en-US" sz="2200" dirty="0" err="1" smtClean="0"/>
              <a:t>vagus</a:t>
            </a:r>
            <a:r>
              <a:rPr lang="en-US" sz="2200" dirty="0" smtClean="0"/>
              <a:t> nerve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Impossible to experience stress – comfortable in one’s own skin</a:t>
            </a:r>
          </a:p>
          <a:p>
            <a:pPr eaLnBrk="1" hangingPunct="1">
              <a:lnSpc>
                <a:spcPct val="80000"/>
              </a:lnSpc>
            </a:pPr>
            <a:endParaRPr lang="en-US" sz="1600" dirty="0" smtClean="0"/>
          </a:p>
          <a:p>
            <a:pPr eaLnBrk="1" hangingPunct="1">
              <a:lnSpc>
                <a:spcPct val="80000"/>
              </a:lnSpc>
            </a:pPr>
            <a:endParaRPr lang="en-US" sz="1600" dirty="0" smtClean="0"/>
          </a:p>
          <a:p>
            <a:pPr algn="r" eaLnBrk="1" hangingPunct="1">
              <a:lnSpc>
                <a:spcPct val="80000"/>
              </a:lnSpc>
              <a:buFontTx/>
              <a:buChar char="-"/>
            </a:pPr>
            <a:endParaRPr lang="en-US" sz="1400" dirty="0" smtClean="0"/>
          </a:p>
        </p:txBody>
      </p:sp>
      <p:pic>
        <p:nvPicPr>
          <p:cNvPr id="37891" name="Picture 3" descr="psoa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667000"/>
            <a:ext cx="2200275" cy="3590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7892" name="Picture 4" descr="pso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2750" y="3429000"/>
            <a:ext cx="238125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0" y="533400"/>
            <a:ext cx="3657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Self-Regulation</a:t>
            </a:r>
          </a:p>
        </p:txBody>
      </p:sp>
      <p:sp>
        <p:nvSpPr>
          <p:cNvPr id="204806" name="Rectangle 6"/>
          <p:cNvSpPr>
            <a:spLocks noChangeArrowheads="1"/>
          </p:cNvSpPr>
          <p:nvPr/>
        </p:nvSpPr>
        <p:spPr bwMode="auto">
          <a:xfrm>
            <a:off x="6248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endParaRPr lang="en-US" sz="1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pic>
        <p:nvPicPr>
          <p:cNvPr id="37895" name="Picture 7" descr="pelvis2"/>
          <p:cNvPicPr>
            <a:picLocks noChangeAspect="1" noChangeArrowheads="1"/>
          </p:cNvPicPr>
          <p:nvPr/>
        </p:nvPicPr>
        <p:blipFill>
          <a:blip r:embed="rId4" cstate="print">
            <a:lum contrast="6000"/>
          </a:blip>
          <a:srcRect l="18073" r="12048" b="8897"/>
          <a:stretch>
            <a:fillRect/>
          </a:stretch>
        </p:blipFill>
        <p:spPr bwMode="auto">
          <a:xfrm>
            <a:off x="6934200" y="381000"/>
            <a:ext cx="2209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3886200" y="5562600"/>
            <a:ext cx="2590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400" dirty="0"/>
              <a:t>B. </a:t>
            </a:r>
            <a:r>
              <a:rPr lang="en-US" sz="1400" dirty="0" err="1"/>
              <a:t>Scaer</a:t>
            </a:r>
            <a:r>
              <a:rPr lang="en-US" sz="1400" dirty="0"/>
              <a:t> (2006)</a:t>
            </a:r>
          </a:p>
          <a:p>
            <a:pPr algn="r" eaLnBrk="0" hangingPunct="0"/>
            <a:r>
              <a:rPr lang="en-US" sz="1400" dirty="0"/>
              <a:t>NIMH (2004)</a:t>
            </a:r>
          </a:p>
          <a:p>
            <a:pPr algn="r" eaLnBrk="0" hangingPunct="0"/>
            <a:r>
              <a:rPr lang="en-US" sz="1400" dirty="0"/>
              <a:t>D. </a:t>
            </a:r>
            <a:r>
              <a:rPr lang="en-US" sz="1400" dirty="0" err="1"/>
              <a:t>Bercelli</a:t>
            </a:r>
            <a:r>
              <a:rPr lang="en-US" sz="1400" dirty="0"/>
              <a:t> (2003)</a:t>
            </a:r>
          </a:p>
          <a:p>
            <a:pPr algn="r" eaLnBrk="0" hangingPunct="0"/>
            <a:r>
              <a:rPr lang="en-US" sz="1400" dirty="0"/>
              <a:t>R. </a:t>
            </a:r>
            <a:r>
              <a:rPr lang="en-US" sz="1400" dirty="0" err="1"/>
              <a:t>Sapulsky</a:t>
            </a:r>
            <a:r>
              <a:rPr lang="en-US" sz="1400" dirty="0"/>
              <a:t> (1999</a:t>
            </a:r>
            <a:r>
              <a:rPr lang="en-US" sz="1400" dirty="0" smtClean="0"/>
              <a:t>)</a:t>
            </a:r>
          </a:p>
          <a:p>
            <a:pPr algn="r" eaLnBrk="0" hangingPunct="0"/>
            <a:r>
              <a:rPr lang="en-US" sz="1400" dirty="0" err="1" smtClean="0"/>
              <a:t>Porges</a:t>
            </a:r>
            <a:r>
              <a:rPr lang="en-US" sz="1400" dirty="0" smtClean="0"/>
              <a:t> (1999)</a:t>
            </a:r>
            <a:endParaRPr lang="en-US" sz="1400" dirty="0"/>
          </a:p>
        </p:txBody>
      </p:sp>
      <p:sp>
        <p:nvSpPr>
          <p:cNvPr id="204809" name="AutoShape 9"/>
          <p:cNvSpPr>
            <a:spLocks noChangeArrowheads="1"/>
          </p:cNvSpPr>
          <p:nvPr/>
        </p:nvSpPr>
        <p:spPr bwMode="auto">
          <a:xfrm rot="923733" flipV="1">
            <a:off x="7086600" y="1981200"/>
            <a:ext cx="1752600" cy="228600"/>
          </a:xfrm>
          <a:prstGeom prst="parallelogram">
            <a:avLst>
              <a:gd name="adj" fmla="val 191667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10" name="AutoShape 10"/>
          <p:cNvSpPr>
            <a:spLocks noChangeArrowheads="1"/>
          </p:cNvSpPr>
          <p:nvPr/>
        </p:nvSpPr>
        <p:spPr bwMode="auto">
          <a:xfrm>
            <a:off x="7086600" y="4953000"/>
            <a:ext cx="1600200" cy="609600"/>
          </a:xfrm>
          <a:prstGeom prst="parallelogram">
            <a:avLst>
              <a:gd name="adj" fmla="val 50264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11" name="AutoShape 11"/>
          <p:cNvSpPr>
            <a:spLocks noChangeArrowheads="1"/>
          </p:cNvSpPr>
          <p:nvPr/>
        </p:nvSpPr>
        <p:spPr bwMode="auto">
          <a:xfrm rot="1560047">
            <a:off x="1219200" y="3733800"/>
            <a:ext cx="1143000" cy="228600"/>
          </a:xfrm>
          <a:prstGeom prst="parallelogram">
            <a:avLst>
              <a:gd name="adj" fmla="val 12500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204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0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2048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048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2048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2048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2048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2048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9" grpId="0" animBg="1"/>
      <p:bldP spid="204809" grpId="1" animBg="1"/>
      <p:bldP spid="204810" grpId="0" animBg="1"/>
      <p:bldP spid="204810" grpId="1" animBg="1"/>
      <p:bldP spid="204811" grpId="0" animBg="1"/>
      <p:bldP spid="204811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FFFF00"/>
                </a:solidFill>
              </a:rPr>
              <a:t>Compassion Fatigue Resiliency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3200" y="2057400"/>
            <a:ext cx="6172200" cy="4525963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Choice vs. Demand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Relinquish Outcomes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Caregiving from mission – self-regulation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Resolution of attachment trauma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Resilient to judgment by clients and peers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Often spiritually-based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Sense of potency balanced with humility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990600" y="1143000"/>
            <a:ext cx="7543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Antibody 3:  </a:t>
            </a:r>
            <a:r>
              <a:rPr lang="en-US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Perceptual Maturation</a:t>
            </a:r>
            <a:endParaRPr lang="en-US" sz="32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05000"/>
            <a:ext cx="2206244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FFFF00"/>
                </a:solidFill>
              </a:rPr>
              <a:t>Compassion Fatigue Resiliency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0" y="1524000"/>
            <a:ext cx="4800600" cy="4983163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Narrative of painful/traumatic  work experiences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Empowering select few to confront when symptomatic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Ability to safely “tell on yourself”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Accountability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Authentic “self”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Resolving attachment trauma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Responsibility to “train” support group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Creating community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381000" y="1371600"/>
            <a:ext cx="426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Connection/Support</a:t>
            </a:r>
          </a:p>
        </p:txBody>
      </p:sp>
      <p:pic>
        <p:nvPicPr>
          <p:cNvPr id="43013" name="Picture 5" descr="2i1petve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81200"/>
            <a:ext cx="334962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TextBox 5"/>
          <p:cNvSpPr txBox="1">
            <a:spLocks noChangeArrowheads="1"/>
          </p:cNvSpPr>
          <p:nvPr/>
        </p:nvSpPr>
        <p:spPr bwMode="auto">
          <a:xfrm>
            <a:off x="0" y="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FFFF"/>
                </a:solidFill>
              </a:rPr>
              <a:t>Worksheet 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Compassion Fatigue</a:t>
            </a:r>
            <a:endParaRPr lang="en-US" dirty="0"/>
          </a:p>
        </p:txBody>
      </p:sp>
      <p:sp>
        <p:nvSpPr>
          <p:cNvPr id="6147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2743200"/>
            <a:ext cx="4495800" cy="3124200"/>
          </a:xfrm>
        </p:spPr>
        <p:txBody>
          <a:bodyPr/>
          <a:lstStyle/>
          <a:p>
            <a:pPr eaLnBrk="1" hangingPunct="1"/>
            <a:r>
              <a:rPr lang="en-US" smtClean="0"/>
              <a:t>Is your job stressful?</a:t>
            </a:r>
          </a:p>
          <a:p>
            <a:pPr eaLnBrk="1" hangingPunct="1"/>
            <a:r>
              <a:rPr lang="en-US" smtClean="0"/>
              <a:t>If so, what are some of the causes?</a:t>
            </a:r>
          </a:p>
          <a:p>
            <a:pPr eaLnBrk="1" hangingPunct="1"/>
            <a:r>
              <a:rPr lang="en-US" smtClean="0"/>
              <a:t>What are some of the effects? </a:t>
            </a:r>
          </a:p>
        </p:txBody>
      </p:sp>
      <p:pic>
        <p:nvPicPr>
          <p:cNvPr id="6148" name="Picture 3" descr="C:\Users\Eg\AppData\Local\Microsoft\Windows\Temporary Internet Files\Content.Outlook\R9G1TF9N\stres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676400"/>
            <a:ext cx="3806825" cy="472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81000" y="1752600"/>
            <a:ext cx="4572000" cy="8302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  <a:cs typeface="+mn-cs"/>
              </a:rPr>
              <a:t>S T R E S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  <a:cs typeface="+mn-cs"/>
              </a:rPr>
              <a:t>S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  <a:cs typeface="+mn-cs"/>
              </a:rPr>
              <a:t> !!!</a:t>
            </a:r>
          </a:p>
        </p:txBody>
      </p:sp>
    </p:spTree>
    <p:extLst>
      <p:ext uri="{BB962C8B-B14F-4D97-AF65-F5344CB8AC3E}">
        <p14:creationId xmlns:p14="http://schemas.microsoft.com/office/powerpoint/2010/main" val="3415583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1" name="Picture 11" descr="C:\Users\Eg\AppData\Local\Microsoft\Windows\Temporary Internet Files\Content.IE5\6YWKLX20\MPj0409778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600200"/>
            <a:ext cx="2536627" cy="3648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70" name="Picture 10" descr="C:\Users\Eg\AppData\Local\Microsoft\Windows\Temporary Internet Files\Content.IE5\ZRY8R1C4\MPj0409351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667000"/>
            <a:ext cx="25146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68" name="Picture 8" descr="C:\Users\Eg\AppData\Local\Microsoft\Windows\Temporary Internet Files\Content.IE5\U3CW53I8\MPj043871800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48200"/>
            <a:ext cx="2956560" cy="19798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67" name="Picture 7" descr="C:\Users\Eg\AppData\Local\Microsoft\Windows\Temporary Internet Files\Content.IE5\U3CW53I8\MPj0427818000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52400"/>
            <a:ext cx="26670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Vaccine V:  Self-Care</a:t>
            </a:r>
            <a:endParaRPr lang="en-US" dirty="0"/>
          </a:p>
        </p:txBody>
      </p:sp>
      <p:pic>
        <p:nvPicPr>
          <p:cNvPr id="92163" name="Picture 3" descr="C:\Users\Eg\AppData\Local\Microsoft\Windows\Temporary Internet Files\Content.IE5\ZRY8R1C4\MPj04308830000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67000" y="1351002"/>
            <a:ext cx="4038823" cy="5506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64" name="Picture 4" descr="C:\Users\Eg\AppData\Local\Microsoft\Windows\Temporary Internet Files\Content.IE5\6YWKLX20\MPj04384380000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09800" y="2438400"/>
            <a:ext cx="2142744" cy="3200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65" name="Picture 5" descr="C:\Users\Eg\AppData\Local\Microsoft\Windows\Temporary Internet Files\Content.IE5\ZRY8R1C4\MPj04392460000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19675" y="0"/>
            <a:ext cx="2824325" cy="2289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66" name="Picture 6" descr="C:\Users\Eg\AppData\Local\Microsoft\Windows\Temporary Internet Files\Content.IE5\9SVZKPO8\MPj04023160000[1]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96000" y="3581400"/>
            <a:ext cx="2496312" cy="3121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69" name="Picture 9" descr="C:\Users\Eg\AppData\Local\Microsoft\Windows\Temporary Internet Files\Content.IE5\ZRY8R1C4\MPj04384850000[1].jpg"/>
          <p:cNvPicPr>
            <a:picLocks noChangeAspect="1" noChangeArrowheads="1"/>
          </p:cNvPicPr>
          <p:nvPr/>
        </p:nvPicPr>
        <p:blipFill>
          <a:blip r:embed="rId11" cstate="print"/>
          <a:srcRect t="13095" b="14286"/>
          <a:stretch>
            <a:fillRect/>
          </a:stretch>
        </p:blipFill>
        <p:spPr bwMode="auto">
          <a:xfrm>
            <a:off x="3962400" y="1295400"/>
            <a:ext cx="2732107" cy="2971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FFFF00"/>
                </a:solidFill>
              </a:rPr>
              <a:t>Compassion Fatigue Resiliency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6800" y="1371600"/>
            <a:ext cx="4038600" cy="53340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Aerobic activity (3x/week)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Fuel for “enduring burning”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Music/Art/Sport that combines discipline and improvisation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Active instead of passive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Solitude/Spirituality/ Nature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Intentional Plan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04800" y="1371600"/>
            <a:ext cx="426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Self-Care – “Refueling</a:t>
            </a:r>
            <a:r>
              <a:rPr lang="en-US" sz="2800" dirty="0">
                <a:solidFill>
                  <a:srgbClr val="00B0F0"/>
                </a:solidFill>
              </a:rPr>
              <a:t>”</a:t>
            </a:r>
          </a:p>
        </p:txBody>
      </p:sp>
      <p:pic>
        <p:nvPicPr>
          <p:cNvPr id="37893" name="Picture 5" descr="f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209800"/>
            <a:ext cx="4648200" cy="34766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5062" name="TextBox 5"/>
          <p:cNvSpPr txBox="1">
            <a:spLocks noChangeArrowheads="1"/>
          </p:cNvSpPr>
          <p:nvPr/>
        </p:nvSpPr>
        <p:spPr bwMode="auto">
          <a:xfrm>
            <a:off x="0" y="0"/>
            <a:ext cx="175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FFFF"/>
                </a:solidFill>
              </a:rPr>
              <a:t>Worksheet 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8" descr="C:\Users\Eg\AppData\Local\Microsoft\Windows\Temporary Internet Files\Content.IE5\ZRY8R1C4\MPj0401829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Compassion Fatigue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Resiliency</a:t>
            </a:r>
            <a:b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Mature &amp; Resilient Caregiving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505200"/>
            <a:ext cx="8305800" cy="30480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Antibody I:  Self-regulation</a:t>
            </a:r>
          </a:p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Antibody II: Intentionality</a:t>
            </a:r>
          </a:p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Antibody III: Self-validation</a:t>
            </a:r>
          </a:p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Antibody IV: Connection/Support</a:t>
            </a:r>
          </a:p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Antibody V: Self-Care (refueling)</a:t>
            </a:r>
          </a:p>
        </p:txBody>
      </p:sp>
      <p:sp>
        <p:nvSpPr>
          <p:cNvPr id="46085" name="TextBox 8"/>
          <p:cNvSpPr txBox="1">
            <a:spLocks noChangeArrowheads="1"/>
          </p:cNvSpPr>
          <p:nvPr/>
        </p:nvSpPr>
        <p:spPr bwMode="auto">
          <a:xfrm>
            <a:off x="0" y="0"/>
            <a:ext cx="1828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FFFF"/>
                </a:solidFill>
              </a:rPr>
              <a:t>Worksheet 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FFFF00"/>
                </a:solidFill>
              </a:rPr>
              <a:t>Compassion Fatigue Resiliency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229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Fueling </a:t>
            </a:r>
            <a:endParaRPr lang="en-US" sz="2400" dirty="0" smtClean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Incandescence </a:t>
            </a:r>
            <a:endParaRPr lang="en-US" sz="2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4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4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4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4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400" dirty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400" dirty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400" dirty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400" dirty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400" dirty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Perpetual</a:t>
            </a:r>
          </a:p>
          <a:p>
            <a:pPr algn="r"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Illumination</a:t>
            </a:r>
            <a:endParaRPr lang="en-US" sz="1800" dirty="0"/>
          </a:p>
        </p:txBody>
      </p:sp>
      <p:pic>
        <p:nvPicPr>
          <p:cNvPr id="47108" name="Picture 4" descr="032vteib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200400"/>
            <a:ext cx="3657600" cy="2401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L2.jpg"/>
          <p:cNvPicPr>
            <a:picLocks noChangeAspect="1"/>
          </p:cNvPicPr>
          <p:nvPr/>
        </p:nvPicPr>
        <p:blipFill>
          <a:blip r:embed="rId3" cstate="print"/>
          <a:srcRect l="38571" t="27781" r="44286" b="25969"/>
          <a:stretch>
            <a:fillRect/>
          </a:stretch>
        </p:blipFill>
        <p:spPr>
          <a:xfrm>
            <a:off x="3581400" y="2362200"/>
            <a:ext cx="2057400" cy="2568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7109" name="Picture 5" descr="n3z_tu1t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219200"/>
            <a:ext cx="3657600" cy="2371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3" name="Text Box 3"/>
          <p:cNvSpPr txBox="1">
            <a:spLocks noChangeArrowheads="1"/>
          </p:cNvSpPr>
          <p:nvPr/>
        </p:nvSpPr>
        <p:spPr bwMode="auto">
          <a:xfrm>
            <a:off x="0" y="3048000"/>
            <a:ext cx="6553200" cy="36163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b="1" dirty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J. Eric Gentry</a:t>
            </a:r>
            <a:r>
              <a:rPr lang="en-US" sz="2800" b="1" dirty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,</a:t>
            </a:r>
            <a:r>
              <a:rPr lang="en-US" sz="4000" b="1" dirty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PhD,LMHC</a:t>
            </a:r>
            <a:endParaRPr lang="en-US" sz="4000" b="1" dirty="0">
              <a:solidFill>
                <a:schemeClr val="accent1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en-US" b="1" dirty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3205 South Gate </a:t>
            </a:r>
            <a:r>
              <a:rPr lang="en-US" b="1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Circle  </a:t>
            </a:r>
            <a:r>
              <a:rPr lang="en-US" b="1" smtClean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#9</a:t>
            </a:r>
            <a:endParaRPr lang="en-US" b="1" dirty="0">
              <a:solidFill>
                <a:schemeClr val="accent1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en-US" b="1" dirty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Sarasota, FL  34239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b="1" dirty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(941) </a:t>
            </a:r>
            <a:r>
              <a:rPr lang="en-US" b="1" dirty="0" smtClean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720-0143 V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b="1" dirty="0" smtClean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(941) 827-9454 F</a:t>
            </a:r>
            <a:endParaRPr lang="en-US" b="1" dirty="0">
              <a:solidFill>
                <a:schemeClr val="accent1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en-US" b="1" dirty="0">
                <a:solidFill>
                  <a:schemeClr val="accent1">
                    <a:lumMod val="10000"/>
                  </a:schemeClr>
                </a:solidFill>
                <a:cs typeface="+mn-cs"/>
              </a:rPr>
              <a:t>eg@compassionunlimited.com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b="1" dirty="0">
                <a:solidFill>
                  <a:schemeClr val="accent1">
                    <a:lumMod val="10000"/>
                  </a:schemeClr>
                </a:solidFill>
                <a:cs typeface="+mn-cs"/>
              </a:rPr>
              <a:t>www.compassionunlimited.com </a:t>
            </a:r>
            <a:endParaRPr lang="en-US" b="1" dirty="0" smtClean="0">
              <a:solidFill>
                <a:schemeClr val="accent1">
                  <a:lumMod val="10000"/>
                </a:schemeClr>
              </a:solidFill>
              <a:cs typeface="+mn-cs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en-US" b="1" dirty="0" smtClean="0">
                <a:cs typeface="+mn-cs"/>
              </a:rPr>
              <a:t>www.kleenmusic.com</a:t>
            </a:r>
            <a:endParaRPr lang="en-US" b="1" dirty="0">
              <a:cs typeface="+mn-cs"/>
            </a:endParaRPr>
          </a:p>
        </p:txBody>
      </p:sp>
      <p:sp>
        <p:nvSpPr>
          <p:cNvPr id="194564" name="Rectangle 4"/>
          <p:cNvSpPr>
            <a:spLocks noChangeArrowheads="1"/>
          </p:cNvSpPr>
          <p:nvPr/>
        </p:nvSpPr>
        <p:spPr bwMode="auto">
          <a:xfrm>
            <a:off x="6248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endParaRPr lang="en-US" sz="1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pic>
        <p:nvPicPr>
          <p:cNvPr id="48133" name="Picture 5" descr="LOGO (small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3352800"/>
            <a:ext cx="18415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L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927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US" sz="4400" dirty="0" smtClean="0"/>
              <a:t>Compassion Fatigue</a:t>
            </a:r>
            <a:endParaRPr lang="en-US" sz="44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219200" y="5257800"/>
            <a:ext cx="6400800" cy="990600"/>
          </a:xfrm>
        </p:spPr>
        <p:txBody>
          <a:bodyPr/>
          <a:lstStyle/>
          <a:p>
            <a:pPr>
              <a:defRPr/>
            </a:pPr>
            <a:r>
              <a:rPr lang="en-US" sz="2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Problem</a:t>
            </a:r>
            <a:endParaRPr lang="en-US" sz="24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 descr="The_Thinker_Musee_Rodin.jpg"/>
          <p:cNvPicPr>
            <a:picLocks noChangeAspect="1"/>
          </p:cNvPicPr>
          <p:nvPr/>
        </p:nvPicPr>
        <p:blipFill>
          <a:blip r:embed="rId2" cstate="print"/>
          <a:srcRect l="9449"/>
          <a:stretch>
            <a:fillRect/>
          </a:stretch>
        </p:blipFill>
        <p:spPr>
          <a:xfrm>
            <a:off x="2514600" y="1524000"/>
            <a:ext cx="3714750" cy="3581400"/>
          </a:xfrm>
          <a:prstGeom prst="ellipse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Compassion Fatigue</a:t>
            </a:r>
            <a:endParaRPr lang="en-US" dirty="0"/>
          </a:p>
        </p:txBody>
      </p:sp>
      <p:sp>
        <p:nvSpPr>
          <p:cNvPr id="6147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2743200"/>
            <a:ext cx="4495800" cy="3124200"/>
          </a:xfrm>
        </p:spPr>
        <p:txBody>
          <a:bodyPr/>
          <a:lstStyle/>
          <a:p>
            <a:pPr eaLnBrk="1" hangingPunct="1"/>
            <a:r>
              <a:rPr lang="en-US" smtClean="0"/>
              <a:t>Is your job stressful?</a:t>
            </a:r>
          </a:p>
          <a:p>
            <a:pPr eaLnBrk="1" hangingPunct="1"/>
            <a:r>
              <a:rPr lang="en-US" smtClean="0"/>
              <a:t>If so, what are some of the causes?</a:t>
            </a:r>
          </a:p>
          <a:p>
            <a:pPr eaLnBrk="1" hangingPunct="1"/>
            <a:r>
              <a:rPr lang="en-US" smtClean="0"/>
              <a:t>What are some of the effects? </a:t>
            </a:r>
          </a:p>
        </p:txBody>
      </p:sp>
      <p:pic>
        <p:nvPicPr>
          <p:cNvPr id="6148" name="Picture 3" descr="C:\Users\Eg\AppData\Local\Microsoft\Windows\Temporary Internet Files\Content.Outlook\R9G1TF9N\stres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676400"/>
            <a:ext cx="3806825" cy="472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81000" y="1752600"/>
            <a:ext cx="4572000" cy="8302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  <a:cs typeface="+mn-cs"/>
              </a:rPr>
              <a:t>S T R E S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  <a:cs typeface="+mn-cs"/>
              </a:rPr>
              <a:t>S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  <a:cs typeface="+mn-cs"/>
              </a:rPr>
              <a:t> !!!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Cause &amp; Effect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856301"/>
              </p:ext>
            </p:extLst>
          </p:nvPr>
        </p:nvGraphicFramePr>
        <p:xfrm>
          <a:off x="838200" y="1397000"/>
          <a:ext cx="7558207" cy="4775197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905000"/>
                <a:gridCol w="1905000"/>
                <a:gridCol w="1905000"/>
                <a:gridCol w="1843207"/>
              </a:tblGrid>
              <a:tr h="68217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u="sng" dirty="0" smtClean="0"/>
                        <a:t>Causes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Effects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2171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682171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682171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682171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682171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682171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6183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Eg\AppData\Local\Microsoft\Windows\Temporary Internet Files\Content.IE5\419IU2RY\MPj0439244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334000"/>
            <a:ext cx="1600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C:\Users\Eg\AppData\Local\Microsoft\Windows\Temporary Internet Files\Content.IE5\AMO19UUL\MPj0437358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066800"/>
            <a:ext cx="3505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47800" y="533400"/>
            <a:ext cx="5943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Are You 100% Safe Right Now?</a:t>
            </a:r>
          </a:p>
        </p:txBody>
      </p:sp>
      <p:pic>
        <p:nvPicPr>
          <p:cNvPr id="8197" name="Picture 4" descr="C:\Users\Eg\AppData\Local\Microsoft\Windows\Temporary Internet Files\Content.IE5\419IU2RY\MPj0437191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762000"/>
            <a:ext cx="1535113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5" descr="C:\Users\Eg\AppData\Local\Microsoft\Windows\Temporary Internet Files\Content.IE5\1SP2IVDX\MPj043738100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1981200"/>
            <a:ext cx="984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6" descr="C:\Users\Eg\AppData\Local\Microsoft\Windows\Temporary Internet Files\Content.IE5\AMO19UUL\MCj04349120000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30480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7" descr="C:\Users\Eg\AppData\Local\Microsoft\Windows\Temporary Internet Files\Content.IE5\419IU2RY\MCj04339170000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83820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8" descr="C:\Users\Eg\AppData\Local\Microsoft\Windows\Temporary Internet Files\Content.IE5\AMO19UUL\MCj04039230000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24400" y="4724400"/>
            <a:ext cx="89852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9" descr="C:\Users\Eg\AppData\Local\Microsoft\Windows\Temporary Internet Files\Content.IE5\1SP2IVDX\MPj03417770000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" y="2590800"/>
            <a:ext cx="168433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0" descr="C:\Users\Eg\AppData\Local\Microsoft\Windows\Temporary Internet Files\Content.IE5\AMO19UUL\MCj01047380000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6000" y="4800600"/>
            <a:ext cx="1739900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11" descr="C:\Users\Eg\AppData\Local\Microsoft\Windows\Temporary Internet Files\Content.IE5\1SP2IVDX\MCBS00871A0000[1]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72400" y="5029200"/>
            <a:ext cx="9429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12" descr="C:\Users\Eg\AppData\Local\Microsoft\Windows\Temporary Internet Files\Content.IE5\419IU2RY\MPj04387140000[1]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19800" y="50292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52400"/>
            <a:ext cx="4495800" cy="70802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Perceived Threat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47800" y="1371600"/>
          <a:ext cx="6096000" cy="4135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2159000"/>
                <a:gridCol w="2032000"/>
              </a:tblGrid>
              <a:tr h="40541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Physiological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Brain</a:t>
                      </a:r>
                      <a:r>
                        <a:rPr lang="en-US" sz="1800" baseline="0" dirty="0" smtClean="0"/>
                        <a:t> Mechanics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Other Effects</a:t>
                      </a:r>
                      <a:endParaRPr lang="en-US" sz="1800" dirty="0"/>
                    </a:p>
                  </a:txBody>
                  <a:tcPr/>
                </a:tc>
              </a:tr>
              <a:tr h="5009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990000"/>
                          </a:solidFill>
                        </a:rPr>
                        <a:t>▲</a:t>
                      </a:r>
                      <a:r>
                        <a:rPr lang="en-US" sz="1400" dirty="0" smtClean="0"/>
                        <a:t>Heart Rate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990000"/>
                          </a:solidFill>
                        </a:rPr>
                        <a:t>▲</a:t>
                      </a:r>
                      <a:r>
                        <a:rPr lang="en-US" sz="1400" dirty="0" smtClean="0"/>
                        <a:t> Basal Ganglia &amp; Thalamic </a:t>
                      </a:r>
                      <a:r>
                        <a:rPr lang="en-US" sz="1400" dirty="0" err="1" smtClean="0"/>
                        <a:t>Fx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990000"/>
                          </a:solidFill>
                        </a:rPr>
                        <a:t>▲</a:t>
                      </a:r>
                      <a:r>
                        <a:rPr lang="en-US" sz="1400" dirty="0" smtClean="0"/>
                        <a:t>Obsession</a:t>
                      </a:r>
                      <a:endParaRPr lang="en-US" sz="1400" dirty="0"/>
                    </a:p>
                  </a:txBody>
                  <a:tcPr/>
                </a:tc>
              </a:tr>
              <a:tr h="3378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990000"/>
                          </a:solidFill>
                        </a:rPr>
                        <a:t>▲</a:t>
                      </a:r>
                      <a:r>
                        <a:rPr lang="en-US" sz="1400" dirty="0" smtClean="0"/>
                        <a:t> Breathing Rate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400" baseline="0" dirty="0" smtClean="0">
                          <a:solidFill>
                            <a:srgbClr val="990000"/>
                          </a:solidFill>
                        </a:rPr>
                        <a:t>▼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Neo-cortical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</a:rPr>
                        <a:t>Fx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400" dirty="0" smtClean="0">
                          <a:solidFill>
                            <a:srgbClr val="990000"/>
                          </a:solidFill>
                        </a:rPr>
                        <a:t>▲</a:t>
                      </a:r>
                      <a:r>
                        <a:rPr lang="en-US" sz="1400" baseline="0" dirty="0" smtClean="0"/>
                        <a:t>Compulsion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378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990000"/>
                          </a:solidFill>
                        </a:rPr>
                        <a:t>▼</a:t>
                      </a:r>
                      <a:r>
                        <a:rPr lang="en-US" sz="1400" dirty="0" smtClean="0"/>
                        <a:t> Breathing</a:t>
                      </a:r>
                      <a:r>
                        <a:rPr lang="en-US" sz="1400" baseline="0" dirty="0" smtClean="0"/>
                        <a:t> Volume</a:t>
                      </a:r>
                      <a:endParaRPr lang="en-US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400" baseline="0" dirty="0" smtClean="0">
                          <a:solidFill>
                            <a:srgbClr val="990000"/>
                          </a:solidFill>
                        </a:rPr>
                        <a:t>▼</a:t>
                      </a:r>
                      <a:r>
                        <a:rPr lang="en-US" sz="1400" dirty="0" smtClean="0"/>
                        <a:t>Frontal</a:t>
                      </a:r>
                      <a:r>
                        <a:rPr lang="en-US" sz="1400" baseline="0" dirty="0" smtClean="0"/>
                        <a:t> Lobe activity</a:t>
                      </a:r>
                    </a:p>
                    <a:p>
                      <a:pPr lvl="1">
                        <a:buFont typeface="Arial" pitchFamily="34" charset="0"/>
                        <a:buNone/>
                      </a:pPr>
                      <a:r>
                        <a:rPr lang="en-US" sz="1200" baseline="0" dirty="0" smtClean="0">
                          <a:solidFill>
                            <a:srgbClr val="990000"/>
                          </a:solidFill>
                        </a:rPr>
                        <a:t>▼</a:t>
                      </a:r>
                      <a:r>
                        <a:rPr lang="en-US" sz="1200" baseline="0" dirty="0" smtClean="0"/>
                        <a:t>Executive </a:t>
                      </a:r>
                      <a:r>
                        <a:rPr lang="en-US" sz="1200" baseline="0" dirty="0" err="1" smtClean="0"/>
                        <a:t>Fx</a:t>
                      </a:r>
                      <a:endParaRPr lang="en-US" sz="1200" baseline="0" dirty="0" smtClean="0"/>
                    </a:p>
                    <a:p>
                      <a:pPr lvl="1">
                        <a:buFont typeface="Arial" pitchFamily="34" charset="0"/>
                        <a:buNone/>
                      </a:pPr>
                      <a:r>
                        <a:rPr lang="en-US" sz="1200" baseline="0" dirty="0" smtClean="0">
                          <a:solidFill>
                            <a:srgbClr val="990000"/>
                          </a:solidFill>
                        </a:rPr>
                        <a:t>▼</a:t>
                      </a:r>
                      <a:r>
                        <a:rPr lang="en-US" sz="1200" baseline="0" dirty="0" smtClean="0"/>
                        <a:t>Fine motor control</a:t>
                      </a:r>
                    </a:p>
                    <a:p>
                      <a:pPr lvl="1">
                        <a:buFont typeface="Arial" pitchFamily="34" charset="0"/>
                        <a:buNone/>
                      </a:pPr>
                      <a:r>
                        <a:rPr lang="en-US" sz="1200" baseline="0" dirty="0" smtClean="0">
                          <a:solidFill>
                            <a:srgbClr val="990000"/>
                          </a:solidFill>
                        </a:rPr>
                        <a:t>▼</a:t>
                      </a:r>
                      <a:r>
                        <a:rPr lang="en-US" sz="1200" baseline="0" dirty="0" smtClean="0"/>
                        <a:t>Emotional regulation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rgbClr val="990000"/>
                          </a:solidFill>
                        </a:rPr>
                        <a:t>▼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Speed &amp; Agility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1400" dirty="0"/>
                    </a:p>
                  </a:txBody>
                  <a:tcPr/>
                </a:tc>
              </a:tr>
              <a:tr h="6641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Centralized Circulation</a:t>
                      </a:r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2515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990000"/>
                          </a:solidFill>
                        </a:rPr>
                        <a:t>▲</a:t>
                      </a:r>
                      <a:r>
                        <a:rPr lang="en-US" sz="1400" dirty="0" smtClean="0"/>
                        <a:t> Muscle Tension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rgbClr val="990000"/>
                          </a:solidFill>
                        </a:rPr>
                        <a:t>▼</a:t>
                      </a:r>
                      <a:r>
                        <a:rPr lang="en-US" sz="1400" dirty="0" smtClean="0"/>
                        <a:t>Temporal Lobe Activity</a:t>
                      </a:r>
                    </a:p>
                    <a:p>
                      <a:pPr lvl="1">
                        <a:buFont typeface="Arial" pitchFamily="34" charset="0"/>
                        <a:buNone/>
                      </a:pPr>
                      <a:r>
                        <a:rPr lang="en-US" sz="1200" baseline="0" dirty="0" smtClean="0">
                          <a:solidFill>
                            <a:srgbClr val="990000"/>
                          </a:solidFill>
                        </a:rPr>
                        <a:t>▼</a:t>
                      </a:r>
                      <a:r>
                        <a:rPr lang="en-US" sz="1200" baseline="0" dirty="0" smtClean="0"/>
                        <a:t>Language (</a:t>
                      </a:r>
                      <a:r>
                        <a:rPr lang="en-US" sz="1200" baseline="0" dirty="0" err="1" smtClean="0"/>
                        <a:t>Werneke’s</a:t>
                      </a:r>
                      <a:r>
                        <a:rPr lang="en-US" sz="1200" baseline="0" dirty="0" smtClean="0"/>
                        <a:t>)</a:t>
                      </a:r>
                    </a:p>
                    <a:p>
                      <a:pPr lvl="1">
                        <a:buFont typeface="Arial" pitchFamily="34" charset="0"/>
                        <a:buNone/>
                      </a:pPr>
                      <a:r>
                        <a:rPr lang="en-US" sz="1200" baseline="0" dirty="0" smtClean="0">
                          <a:solidFill>
                            <a:srgbClr val="990000"/>
                          </a:solidFill>
                        </a:rPr>
                        <a:t>▼</a:t>
                      </a:r>
                      <a:r>
                        <a:rPr lang="en-US" sz="1200" baseline="0" dirty="0" smtClean="0"/>
                        <a:t>Speech (</a:t>
                      </a:r>
                      <a:r>
                        <a:rPr lang="en-US" sz="1200" baseline="0" dirty="0" err="1" smtClean="0"/>
                        <a:t>Broca’s</a:t>
                      </a:r>
                      <a:r>
                        <a:rPr lang="en-US" sz="1200" baseline="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rgbClr val="990000"/>
                          </a:solidFill>
                        </a:rPr>
                        <a:t>▼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Strength 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aseline="0" dirty="0" smtClean="0"/>
                    </a:p>
                  </a:txBody>
                  <a:tcPr/>
                </a:tc>
              </a:tr>
              <a:tr h="50098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990000"/>
                          </a:solidFill>
                        </a:rPr>
                        <a:t>▲</a:t>
                      </a:r>
                      <a:r>
                        <a:rPr lang="en-US" sz="1400" dirty="0" smtClean="0"/>
                        <a:t> Energy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rgbClr val="990000"/>
                          </a:solidFill>
                        </a:rPr>
                        <a:t>▼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Anterior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</a:rPr>
                        <a:t>Cingulate</a:t>
                      </a:r>
                      <a:endParaRPr lang="en-US" sz="14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Constricted thoughts &amp; behaviors</a:t>
                      </a:r>
                    </a:p>
                  </a:txBody>
                  <a:tcPr/>
                </a:tc>
              </a:tr>
              <a:tr h="466231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990000"/>
                          </a:solidFill>
                        </a:rPr>
                        <a:t>▲ </a:t>
                      </a:r>
                      <a:r>
                        <a:rPr lang="en-US" sz="1400" dirty="0" smtClean="0"/>
                        <a:t>DIS-EASE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Fatigue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Down Arrow 6"/>
          <p:cNvSpPr>
            <a:spLocks noChangeArrowheads="1"/>
          </p:cNvSpPr>
          <p:nvPr/>
        </p:nvSpPr>
        <p:spPr bwMode="auto">
          <a:xfrm>
            <a:off x="4191000" y="990600"/>
            <a:ext cx="533400" cy="304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eaLnBrk="0" hangingPunct="0"/>
            <a:endParaRPr lang="en-US"/>
          </a:p>
        </p:txBody>
      </p:sp>
      <p:sp>
        <p:nvSpPr>
          <p:cNvPr id="8" name="Down Arrow 7"/>
          <p:cNvSpPr>
            <a:spLocks noChangeArrowheads="1"/>
          </p:cNvSpPr>
          <p:nvPr/>
        </p:nvSpPr>
        <p:spPr bwMode="auto">
          <a:xfrm>
            <a:off x="4191000" y="5638800"/>
            <a:ext cx="533400" cy="304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eaLnBrk="0" hangingPunct="0"/>
            <a:endParaRPr 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133600" y="5867400"/>
            <a:ext cx="1752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>
                <a:solidFill>
                  <a:srgbClr val="C00000"/>
                </a:solidFill>
              </a:rPr>
              <a:t>Fight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191000" y="6096000"/>
            <a:ext cx="76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C000"/>
                </a:solidFill>
              </a:rPr>
              <a:t>OR</a:t>
            </a:r>
          </a:p>
        </p:txBody>
      </p:sp>
      <p:pic>
        <p:nvPicPr>
          <p:cNvPr id="83972" name="Picture 4" descr="C:\Users\Eg\AppData\Local\Microsoft\Windows\Temporary Internet Files\Content.IE5\AMO19UUL\MCPE00321_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3313" y="4876800"/>
            <a:ext cx="1690687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334000" y="5867400"/>
            <a:ext cx="1905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>
                <a:solidFill>
                  <a:srgbClr val="C00000"/>
                </a:solidFill>
              </a:rPr>
              <a:t>Flight</a:t>
            </a:r>
          </a:p>
        </p:txBody>
      </p:sp>
      <p:pic>
        <p:nvPicPr>
          <p:cNvPr id="12" name="Picture 2" descr="C:\Users\Eg\AppData\Local\Microsoft\Windows\Temporary Internet Files\Content.IE5\B8LUBRQR\MCj0232446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81600"/>
            <a:ext cx="19304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10" grpId="0"/>
      <p:bldP spid="11" grpId="0"/>
      <p:bldP spid="1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26892</TotalTime>
  <Words>1398</Words>
  <Application>Microsoft Macintosh PowerPoint</Application>
  <PresentationFormat>On-screen Show (4:3)</PresentationFormat>
  <Paragraphs>332</Paragraphs>
  <Slides>44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Default Design</vt:lpstr>
      <vt:lpstr>PowerPoint Presentation</vt:lpstr>
      <vt:lpstr>Compassion Fatigue:  A Crucible of Transformation</vt:lpstr>
      <vt:lpstr>Compassion Fatigue</vt:lpstr>
      <vt:lpstr>Compassion Fatigue</vt:lpstr>
      <vt:lpstr>Compassion Fatigue</vt:lpstr>
      <vt:lpstr>Compassion Fatigue</vt:lpstr>
      <vt:lpstr>Cause &amp; Effect</vt:lpstr>
      <vt:lpstr>PowerPoint Presentation</vt:lpstr>
      <vt:lpstr>PowerPoint Presentation</vt:lpstr>
      <vt:lpstr>PowerPoint Presentation</vt:lpstr>
      <vt:lpstr>Compassion Fatigue</vt:lpstr>
      <vt:lpstr>Compassion Fatigue</vt:lpstr>
      <vt:lpstr>Compassion Fatigue</vt:lpstr>
      <vt:lpstr>Secondary Traumatic Stress </vt:lpstr>
      <vt:lpstr>Secondary Traumatic Stress Symptoms</vt:lpstr>
      <vt:lpstr>Secondary Traumatic Stress (STS)</vt:lpstr>
      <vt:lpstr>Healing Compassion Fatigue</vt:lpstr>
      <vt:lpstr>Healing Traumatic Stress Secondary &amp; Primary</vt:lpstr>
      <vt:lpstr>Healing Compassion Fatigue: Secondary Traumatic Stress</vt:lpstr>
      <vt:lpstr>Burnout</vt:lpstr>
      <vt:lpstr>Burnout</vt:lpstr>
      <vt:lpstr>Burnout</vt:lpstr>
      <vt:lpstr>Burnout:  Cause &amp; Cure</vt:lpstr>
      <vt:lpstr>Healing Compassion Fatigue</vt:lpstr>
      <vt:lpstr>Healing Compassion Fatigue: From Burnout to BurnThru</vt:lpstr>
      <vt:lpstr>From Burnout to BurnThru:   Correcting Perception</vt:lpstr>
      <vt:lpstr>Compassion Fatigue Resiliency The Solution</vt:lpstr>
      <vt:lpstr>Disease</vt:lpstr>
      <vt:lpstr>Compassion Fatigue “Antibodies”</vt:lpstr>
      <vt:lpstr>Antibody II:  Intentionality</vt:lpstr>
      <vt:lpstr>Compassion Fatigue Resiliency</vt:lpstr>
      <vt:lpstr>Trauma:  Thwarting Intention</vt:lpstr>
      <vt:lpstr>Healing Trauma With Intentional Living</vt:lpstr>
      <vt:lpstr>Formula for Hope #2</vt:lpstr>
      <vt:lpstr>Antibody I:  Self Regulation </vt:lpstr>
      <vt:lpstr>Antibody 1:  Self-Regulation</vt:lpstr>
      <vt:lpstr>PowerPoint Presentation</vt:lpstr>
      <vt:lpstr>Compassion Fatigue Resiliency</vt:lpstr>
      <vt:lpstr>Compassion Fatigue Resiliency</vt:lpstr>
      <vt:lpstr>Vaccine V:  Self-Care</vt:lpstr>
      <vt:lpstr>Compassion Fatigue Resiliency</vt:lpstr>
      <vt:lpstr>Compassion Fatigue Resiliency Mature &amp; Resilient Caregiving</vt:lpstr>
      <vt:lpstr>Compassion Fatigue Resiliency</vt:lpstr>
      <vt:lpstr>PowerPoint Presentation</vt:lpstr>
    </vt:vector>
  </TitlesOfParts>
  <Company>Compassion Unlimited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Healing Trauma</dc:title>
  <dc:creator>Eric Gentry</dc:creator>
  <cp:lastModifiedBy>Macbook Pro</cp:lastModifiedBy>
  <cp:revision>192</cp:revision>
  <dcterms:created xsi:type="dcterms:W3CDTF">2004-02-08T23:45:15Z</dcterms:created>
  <dcterms:modified xsi:type="dcterms:W3CDTF">2012-05-10T23:35:15Z</dcterms:modified>
</cp:coreProperties>
</file>